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176.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464" r:id="rId4"/>
    <p:sldId id="257" r:id="rId5"/>
    <p:sldId id="258" r:id="rId6"/>
    <p:sldId id="259" r:id="rId7"/>
    <p:sldId id="347" r:id="rId8"/>
    <p:sldId id="260" r:id="rId9"/>
    <p:sldId id="451" r:id="rId10"/>
    <p:sldId id="262" r:id="rId11"/>
    <p:sldId id="263" r:id="rId12"/>
    <p:sldId id="264" r:id="rId13"/>
    <p:sldId id="265" r:id="rId14"/>
    <p:sldId id="455" r:id="rId15"/>
    <p:sldId id="462" r:id="rId16"/>
    <p:sldId id="457" r:id="rId17"/>
    <p:sldId id="266" r:id="rId18"/>
    <p:sldId id="335" r:id="rId19"/>
    <p:sldId id="336" r:id="rId20"/>
    <p:sldId id="269" r:id="rId21"/>
    <p:sldId id="441" r:id="rId22"/>
    <p:sldId id="442" r:id="rId23"/>
    <p:sldId id="270" r:id="rId24"/>
    <p:sldId id="433" r:id="rId25"/>
    <p:sldId id="434" r:id="rId26"/>
    <p:sldId id="439" r:id="rId27"/>
    <p:sldId id="271" r:id="rId28"/>
    <p:sldId id="272" r:id="rId29"/>
    <p:sldId id="273" r:id="rId30"/>
    <p:sldId id="274" r:id="rId31"/>
    <p:sldId id="275" r:id="rId32"/>
    <p:sldId id="276" r:id="rId33"/>
    <p:sldId id="356" r:id="rId34"/>
    <p:sldId id="357" r:id="rId35"/>
    <p:sldId id="465" r:id="rId36"/>
    <p:sldId id="466" r:id="rId37"/>
    <p:sldId id="358" r:id="rId38"/>
    <p:sldId id="359" r:id="rId39"/>
    <p:sldId id="280" r:id="rId40"/>
    <p:sldId id="452" r:id="rId41"/>
    <p:sldId id="453" r:id="rId42"/>
    <p:sldId id="339" r:id="rId43"/>
    <p:sldId id="362" r:id="rId44"/>
    <p:sldId id="363" r:id="rId45"/>
    <p:sldId id="364" r:id="rId46"/>
    <p:sldId id="366" r:id="rId47"/>
    <p:sldId id="367" r:id="rId48"/>
    <p:sldId id="368" r:id="rId49"/>
    <p:sldId id="369" r:id="rId50"/>
    <p:sldId id="281" r:id="rId51"/>
    <p:sldId id="282" r:id="rId52"/>
    <p:sldId id="283" r:id="rId53"/>
    <p:sldId id="284" r:id="rId54"/>
    <p:sldId id="371" r:id="rId55"/>
    <p:sldId id="481" r:id="rId56"/>
    <p:sldId id="372" r:id="rId57"/>
    <p:sldId id="454" r:id="rId58"/>
    <p:sldId id="456" r:id="rId59"/>
    <p:sldId id="373" r:id="rId60"/>
    <p:sldId id="374" r:id="rId61"/>
    <p:sldId id="382" r:id="rId62"/>
    <p:sldId id="458" r:id="rId63"/>
    <p:sldId id="381" r:id="rId64"/>
    <p:sldId id="384" r:id="rId65"/>
    <p:sldId id="385" r:id="rId66"/>
    <p:sldId id="386" r:id="rId67"/>
    <p:sldId id="387" r:id="rId68"/>
    <p:sldId id="388" r:id="rId69"/>
    <p:sldId id="390" r:id="rId70"/>
    <p:sldId id="391" r:id="rId71"/>
    <p:sldId id="392" r:id="rId72"/>
    <p:sldId id="393" r:id="rId73"/>
    <p:sldId id="394" r:id="rId74"/>
    <p:sldId id="395" r:id="rId75"/>
    <p:sldId id="396" r:id="rId76"/>
    <p:sldId id="397" r:id="rId77"/>
    <p:sldId id="399" r:id="rId78"/>
    <p:sldId id="402" r:id="rId79"/>
    <p:sldId id="403" r:id="rId80"/>
    <p:sldId id="405" r:id="rId81"/>
    <p:sldId id="472" r:id="rId82"/>
    <p:sldId id="473" r:id="rId83"/>
    <p:sldId id="406" r:id="rId84"/>
    <p:sldId id="407" r:id="rId85"/>
    <p:sldId id="408" r:id="rId86"/>
    <p:sldId id="409" r:id="rId87"/>
    <p:sldId id="410" r:id="rId88"/>
    <p:sldId id="467" r:id="rId89"/>
    <p:sldId id="468" r:id="rId90"/>
    <p:sldId id="411" r:id="rId91"/>
    <p:sldId id="474" r:id="rId92"/>
    <p:sldId id="475" r:id="rId93"/>
    <p:sldId id="412" r:id="rId94"/>
    <p:sldId id="414" r:id="rId95"/>
    <p:sldId id="417" r:id="rId96"/>
    <p:sldId id="418" r:id="rId97"/>
    <p:sldId id="419" r:id="rId98"/>
    <p:sldId id="429" r:id="rId99"/>
    <p:sldId id="420" r:id="rId100"/>
    <p:sldId id="421" r:id="rId101"/>
    <p:sldId id="422" r:id="rId102"/>
    <p:sldId id="460" r:id="rId103"/>
    <p:sldId id="423" r:id="rId104"/>
    <p:sldId id="424" r:id="rId105"/>
    <p:sldId id="426" r:id="rId106"/>
    <p:sldId id="427" r:id="rId107"/>
    <p:sldId id="285" r:id="rId108"/>
    <p:sldId id="352" r:id="rId109"/>
    <p:sldId id="476" r:id="rId110"/>
    <p:sldId id="286" r:id="rId111"/>
    <p:sldId id="288" r:id="rId112"/>
    <p:sldId id="289" r:id="rId113"/>
    <p:sldId id="459" r:id="rId114"/>
    <p:sldId id="290" r:id="rId115"/>
    <p:sldId id="287" r:id="rId116"/>
    <p:sldId id="469" r:id="rId117"/>
    <p:sldId id="292" r:id="rId118"/>
    <p:sldId id="294" r:id="rId119"/>
    <p:sldId id="295" r:id="rId120"/>
    <p:sldId id="296" r:id="rId121"/>
    <p:sldId id="297" r:id="rId122"/>
    <p:sldId id="298" r:id="rId123"/>
    <p:sldId id="299" r:id="rId124"/>
    <p:sldId id="300" r:id="rId125"/>
    <p:sldId id="308" r:id="rId126"/>
    <p:sldId id="360" r:id="rId127"/>
    <p:sldId id="301" r:id="rId128"/>
    <p:sldId id="361" r:id="rId129"/>
    <p:sldId id="302" r:id="rId130"/>
    <p:sldId id="309" r:id="rId131"/>
    <p:sldId id="303" r:id="rId132"/>
    <p:sldId id="304" r:id="rId133"/>
    <p:sldId id="305" r:id="rId134"/>
    <p:sldId id="306" r:id="rId135"/>
    <p:sldId id="444" r:id="rId136"/>
    <p:sldId id="443" r:id="rId137"/>
    <p:sldId id="470" r:id="rId138"/>
    <p:sldId id="471" r:id="rId139"/>
    <p:sldId id="446" r:id="rId140"/>
    <p:sldId id="480" r:id="rId141"/>
    <p:sldId id="447" r:id="rId142"/>
    <p:sldId id="449" r:id="rId143"/>
    <p:sldId id="477" r:id="rId144"/>
    <p:sldId id="479" r:id="rId145"/>
    <p:sldId id="307" r:id="rId146"/>
    <p:sldId id="478" r:id="rId147"/>
    <p:sldId id="461" r:id="rId148"/>
    <p:sldId id="354" r:id="rId149"/>
    <p:sldId id="340" r:id="rId150"/>
    <p:sldId id="312" r:id="rId151"/>
    <p:sldId id="463" r:id="rId152"/>
    <p:sldId id="313" r:id="rId153"/>
    <p:sldId id="325" r:id="rId154"/>
    <p:sldId id="326" r:id="rId155"/>
    <p:sldId id="327" r:id="rId156"/>
    <p:sldId id="353" r:id="rId157"/>
    <p:sldId id="328" r:id="rId158"/>
    <p:sldId id="329" r:id="rId159"/>
    <p:sldId id="314" r:id="rId160"/>
    <p:sldId id="315" r:id="rId161"/>
    <p:sldId id="316" r:id="rId162"/>
    <p:sldId id="317" r:id="rId163"/>
    <p:sldId id="318" r:id="rId164"/>
    <p:sldId id="319" r:id="rId165"/>
    <p:sldId id="320" r:id="rId166"/>
    <p:sldId id="321" r:id="rId167"/>
    <p:sldId id="322" r:id="rId168"/>
    <p:sldId id="323" r:id="rId169"/>
    <p:sldId id="330" r:id="rId170"/>
    <p:sldId id="324" r:id="rId171"/>
    <p:sldId id="431" r:id="rId172"/>
    <p:sldId id="432" r:id="rId173"/>
    <p:sldId id="331" r:id="rId174"/>
    <p:sldId id="341" r:id="rId175"/>
    <p:sldId id="342" r:id="rId176"/>
    <p:sldId id="343" r:id="rId177"/>
    <p:sldId id="344" r:id="rId178"/>
    <p:sldId id="345" r:id="rId179"/>
    <p:sldId id="346" r:id="rId180"/>
    <p:sldId id="334" r:id="rId181"/>
    <p:sldId id="415" r:id="rId1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4660"/>
  </p:normalViewPr>
  <p:slideViewPr>
    <p:cSldViewPr>
      <p:cViewPr varScale="1">
        <p:scale>
          <a:sx n="89" d="100"/>
          <a:sy n="89" d="100"/>
        </p:scale>
        <p:origin x="-218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746"/>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182DB75D-714E-4AD5-8A87-9C5AC3D10005}" type="datetimeFigureOut">
              <a:rPr lang="en-US" smtClean="0"/>
              <a:pPr/>
              <a:t>4/15/2019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182DB75D-714E-4AD5-8A87-9C5AC3D10005}" type="datetimeFigureOut">
              <a:rPr lang="en-US" smtClean="0"/>
              <a:pPr/>
              <a:t>4/15/2019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182DB75D-714E-4AD5-8A87-9C5AC3D10005}" type="datetimeFigureOut">
              <a:rPr lang="en-US" smtClean="0"/>
              <a:pPr/>
              <a:t>4/15/2019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en-US"/>
          </a:p>
        </p:txBody>
      </p:sp>
      <p:sp>
        <p:nvSpPr>
          <p:cNvPr id="3" name="剪贴画占位符 2"/>
          <p:cNvSpPr>
            <a:spLocks noGrp="1"/>
          </p:cNvSpPr>
          <p:nvPr>
            <p:ph type="clipArt" sz="half" idx="1"/>
          </p:nvPr>
        </p:nvSpPr>
        <p:spPr>
          <a:xfrm>
            <a:off x="685800" y="1981200"/>
            <a:ext cx="3810000" cy="4114800"/>
          </a:xfrm>
        </p:spPr>
        <p:txBody>
          <a:bodyPr/>
          <a:lstStyle/>
          <a:p>
            <a:endParaRPr lang="en-US"/>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6840DE64-B6A5-4651-A4E1-3B0E5961BC5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182DB75D-714E-4AD5-8A87-9C5AC3D10005}" type="datetimeFigureOut">
              <a:rPr lang="en-US" smtClean="0"/>
              <a:pPr/>
              <a:t>4/15/2019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2DB75D-714E-4AD5-8A87-9C5AC3D10005}" type="datetimeFigureOut">
              <a:rPr lang="en-US" smtClean="0"/>
              <a:pPr/>
              <a:t>4/15/2019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182DB75D-714E-4AD5-8A87-9C5AC3D10005}" type="datetimeFigureOut">
              <a:rPr lang="en-US" smtClean="0"/>
              <a:pPr/>
              <a:t>4/15/2019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182DB75D-714E-4AD5-8A87-9C5AC3D10005}" type="datetimeFigureOut">
              <a:rPr lang="en-US" smtClean="0"/>
              <a:pPr/>
              <a:t>4/15/2019</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182DB75D-714E-4AD5-8A87-9C5AC3D10005}" type="datetimeFigureOut">
              <a:rPr lang="en-US" smtClean="0"/>
              <a:pPr/>
              <a:t>4/15/2019</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2DB75D-714E-4AD5-8A87-9C5AC3D10005}" type="datetimeFigureOut">
              <a:rPr lang="en-US" smtClean="0"/>
              <a:pPr/>
              <a:t>4/15/2019</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2DB75D-714E-4AD5-8A87-9C5AC3D10005}" type="datetimeFigureOut">
              <a:rPr lang="en-US" smtClean="0"/>
              <a:pPr/>
              <a:t>4/15/2019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2DB75D-714E-4AD5-8A87-9C5AC3D10005}" type="datetimeFigureOut">
              <a:rPr lang="en-US" smtClean="0"/>
              <a:pPr/>
              <a:t>4/15/2019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5446C091-5AB1-499C-8309-808EDD0DAC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2DB75D-714E-4AD5-8A87-9C5AC3D10005}" type="datetimeFigureOut">
              <a:rPr lang="en-US" smtClean="0"/>
              <a:pPr/>
              <a:t>4/15/2019</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6C091-5AB1-499C-8309-808EDD0DAC5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ideo" Target="file:///C:\Users\&#31243;\Desktop\&#29983;&#29289;&#21147;&#23398;\Human%20Circulatory%20System-22.mp4"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1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27.jpeg"/><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53.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25.xml.rels><?xml version="1.0" encoding="UTF-8" standalone="yes"?>
<Relationships xmlns="http://schemas.openxmlformats.org/package/2006/relationships"><Relationship Id="rId2" Type="http://schemas.openxmlformats.org/officeDocument/2006/relationships/image" Target="../media/image162.gi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3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78.png"/><Relationship Id="rId4" Type="http://schemas.openxmlformats.org/officeDocument/2006/relationships/image" Target="../media/image177.png"/></Relationships>
</file>

<file path=ppt/slides/_rels/slide1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5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5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13.png"/></Relationships>
</file>

<file path=ppt/slides/_rels/slide15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15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5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 Id="rId4" Type="http://schemas.openxmlformats.org/officeDocument/2006/relationships/image" Target="../media/image225.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 Id="rId4" Type="http://schemas.openxmlformats.org/officeDocument/2006/relationships/image" Target="../media/image233.png"/></Relationships>
</file>

<file path=ppt/slides/_rels/slide16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4" Type="http://schemas.openxmlformats.org/officeDocument/2006/relationships/image" Target="../media/image233.png"/></Relationships>
</file>

<file path=ppt/slides/_rels/slide16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image" Target="../media/image239.png"/></Relationships>
</file>

<file path=ppt/slides/_rels/slide16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s>
</file>

<file path=ppt/slides/_rels/slide172.xml.rels><?xml version="1.0" encoding="UTF-8" standalone="yes"?>
<Relationships xmlns="http://schemas.openxmlformats.org/package/2006/relationships"><Relationship Id="rId2" Type="http://schemas.openxmlformats.org/officeDocument/2006/relationships/image" Target="../media/image248.gif"/><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7.xml"/><Relationship Id="rId4" Type="http://schemas.openxmlformats.org/officeDocument/2006/relationships/image" Target="../media/image251.png"/></Relationships>
</file>

<file path=ppt/slides/_rels/slide1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 Id="rId4" Type="http://schemas.openxmlformats.org/officeDocument/2006/relationships/image" Target="../media/image254.png"/></Relationships>
</file>

<file path=ppt/slides/_rels/slide17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 Id="rId4" Type="http://schemas.openxmlformats.org/officeDocument/2006/relationships/image" Target="../media/image257.png"/></Relationships>
</file>

<file path=ppt/slides/_rels/slide17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7.xml"/><Relationship Id="rId5" Type="http://schemas.openxmlformats.org/officeDocument/2006/relationships/image" Target="../media/image263.png"/><Relationship Id="rId4" Type="http://schemas.openxmlformats.org/officeDocument/2006/relationships/image" Target="../media/image262.png"/></Relationships>
</file>

<file path=ppt/slides/_rels/slide17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7.xml"/><Relationship Id="rId4" Type="http://schemas.openxmlformats.org/officeDocument/2006/relationships/image" Target="../media/image26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0.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file:///C:\Users\&#31243;\Desktop\&#29983;&#29289;&#21147;&#23398;\The%20Pathway%20of%20Blood%20Flow%20Through%20the%20Heart%20Animated%20Tutorial.-135+140.mp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file:///C:\Users\&#31243;\Desktop\&#29983;&#29289;&#21147;&#23398;\Blood%20Pressure%20Measurement-18.mp4"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jpe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7.xml"/><Relationship Id="rId1" Type="http://schemas.openxmlformats.org/officeDocument/2006/relationships/video" Target="file:///C:\My%20Documents\Chap4\04movies\&#34880;&#27969;.AVI"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4.jpeg"/><Relationship Id="rId4" Type="http://schemas.openxmlformats.org/officeDocument/2006/relationships/image" Target="../media/image93.jpeg"/></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5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www.baidu.com/link?url=nQNfGy6mooC_0gTHnRCT3-7dQ1DKkZgDpZbMqRt3ZMB08GzHsQLK95AiOTvDwy3vCI3oB7AcX86VZ5pJh54jFMfiW3DTNX09llieefbnJo-aQZjLjxDijaLQddCRF8n_qcih91hvHk-jBO8QYF_gLK" TargetMode="External"/><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hyperlink" Target="https://baike.baidu.com/item/%E5%8D%95%E6%A0%B8%E7%BB%86%E8%83%9E/10319973" TargetMode="External"/><Relationship Id="rId3" Type="http://schemas.openxmlformats.org/officeDocument/2006/relationships/hyperlink" Target="https://baike.baidu.com/item/%E4%BD%8E%E5%AF%86%E5%BA%A6%E8%84%82%E8%9B%8B%E7%99%BD/3854428" TargetMode="External"/><Relationship Id="rId7" Type="http://schemas.openxmlformats.org/officeDocument/2006/relationships/hyperlink" Target="https://baike.baidu.com/item/%E6%BF%80%E7%B4%A0/45268" TargetMode="External"/><Relationship Id="rId12" Type="http://schemas.openxmlformats.org/officeDocument/2006/relationships/hyperlink" Target="https://baike.baidu.com/item/%E6%B6%88%E5%8C%96/403663" TargetMode="External"/><Relationship Id="rId2" Type="http://schemas.openxmlformats.org/officeDocument/2006/relationships/image" Target="../media/image125.jpeg"/><Relationship Id="rId1" Type="http://schemas.openxmlformats.org/officeDocument/2006/relationships/slideLayout" Target="../slideLayouts/slideLayout7.xml"/><Relationship Id="rId6" Type="http://schemas.openxmlformats.org/officeDocument/2006/relationships/hyperlink" Target="https://baike.baidu.com/item/%E5%86%85%E7%9A%AE%E7%BB%86%E8%83%9E/5911806" TargetMode="External"/><Relationship Id="rId11" Type="http://schemas.openxmlformats.org/officeDocument/2006/relationships/hyperlink" Target="https://baike.baidu.com/item/%E6%B0%A7%E5%8C%96/960193" TargetMode="External"/><Relationship Id="rId5" Type="http://schemas.openxmlformats.org/officeDocument/2006/relationships/hyperlink" Target="https://baike.baidu.com/item/%E8%83%86%E5%9B%BA%E9%86%87/471445" TargetMode="External"/><Relationship Id="rId10" Type="http://schemas.openxmlformats.org/officeDocument/2006/relationships/hyperlink" Target="https://baike.baidu.com/item/%E8%87%AA%E7%94%B1%E5%9F%BA/970597" TargetMode="External"/><Relationship Id="rId4" Type="http://schemas.openxmlformats.org/officeDocument/2006/relationships/hyperlink" Target="https://baike.baidu.com/item/%E5%8A%A8%E8%84%89/793026" TargetMode="External"/><Relationship Id="rId9" Type="http://schemas.openxmlformats.org/officeDocument/2006/relationships/hyperlink" Target="https://baike.baidu.com/item/%E5%B7%A8%E5%99%AC%E7%BB%86%E8%83%9E/245209"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857224" y="285728"/>
            <a:ext cx="5295900" cy="952500"/>
          </a:xfrm>
          <a:prstGeom prst="rect">
            <a:avLst/>
          </a:prstGeom>
          <a:noFill/>
          <a:ln w="9525">
            <a:noFill/>
            <a:miter lim="800000"/>
            <a:headEnd/>
            <a:tailEnd/>
          </a:ln>
          <a:effectLst/>
        </p:spPr>
      </p:pic>
      <p:pic>
        <p:nvPicPr>
          <p:cNvPr id="5" name="Human Circulatory System-22.mp4">
            <a:hlinkClick r:id="" action="ppaction://media"/>
          </p:cNvPr>
          <p:cNvPicPr>
            <a:picLocks noRot="1" noChangeAspect="1"/>
          </p:cNvPicPr>
          <p:nvPr>
            <a:videoFile r:link="rId1"/>
          </p:nvPr>
        </p:nvPicPr>
        <p:blipFill>
          <a:blip r:embed="rId4"/>
          <a:stretch>
            <a:fillRect/>
          </a:stretch>
        </p:blipFill>
        <p:spPr>
          <a:xfrm>
            <a:off x="1285852" y="1428736"/>
            <a:ext cx="6357982" cy="47684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0" y="357166"/>
            <a:ext cx="7610475" cy="866775"/>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142844" y="1428736"/>
            <a:ext cx="7581900" cy="1524000"/>
          </a:xfrm>
          <a:prstGeom prst="rect">
            <a:avLst/>
          </a:prstGeom>
          <a:noFill/>
          <a:ln w="9525">
            <a:noFill/>
            <a:miter lim="800000"/>
            <a:headEnd/>
            <a:tailEnd/>
          </a:ln>
          <a:effectLst/>
        </p:spPr>
      </p:pic>
      <p:pic>
        <p:nvPicPr>
          <p:cNvPr id="19460" name="Picture 4"/>
          <p:cNvPicPr>
            <a:picLocks noChangeAspect="1" noChangeArrowheads="1"/>
          </p:cNvPicPr>
          <p:nvPr/>
        </p:nvPicPr>
        <p:blipFill>
          <a:blip r:embed="rId4"/>
          <a:srcRect/>
          <a:stretch>
            <a:fillRect/>
          </a:stretch>
        </p:blipFill>
        <p:spPr bwMode="auto">
          <a:xfrm>
            <a:off x="214282" y="3214686"/>
            <a:ext cx="7486650" cy="647700"/>
          </a:xfrm>
          <a:prstGeom prst="rect">
            <a:avLst/>
          </a:prstGeom>
          <a:noFill/>
          <a:ln w="9525">
            <a:noFill/>
            <a:miter lim="800000"/>
            <a:headEnd/>
            <a:tailEnd/>
          </a:ln>
          <a:effectLst/>
        </p:spPr>
      </p:pic>
      <p:pic>
        <p:nvPicPr>
          <p:cNvPr id="19461" name="Picture 5"/>
          <p:cNvPicPr>
            <a:picLocks noChangeAspect="1" noChangeArrowheads="1"/>
          </p:cNvPicPr>
          <p:nvPr/>
        </p:nvPicPr>
        <p:blipFill>
          <a:blip r:embed="rId5"/>
          <a:srcRect/>
          <a:stretch>
            <a:fillRect/>
          </a:stretch>
        </p:blipFill>
        <p:spPr bwMode="auto">
          <a:xfrm>
            <a:off x="214282" y="3786190"/>
            <a:ext cx="7391400" cy="2057400"/>
          </a:xfrm>
          <a:prstGeom prst="rect">
            <a:avLst/>
          </a:prstGeom>
          <a:noFill/>
          <a:ln w="9525">
            <a:noFill/>
            <a:miter lim="800000"/>
            <a:headEnd/>
            <a:tailEnd/>
          </a:ln>
          <a:effectLst/>
        </p:spPr>
      </p:pic>
      <p:pic>
        <p:nvPicPr>
          <p:cNvPr id="6" name="Picture 2"/>
          <p:cNvPicPr>
            <a:picLocks noChangeAspect="1" noChangeArrowheads="1"/>
          </p:cNvPicPr>
          <p:nvPr/>
        </p:nvPicPr>
        <p:blipFill>
          <a:blip r:embed="rId6"/>
          <a:srcRect/>
          <a:stretch>
            <a:fillRect/>
          </a:stretch>
        </p:blipFill>
        <p:spPr bwMode="auto">
          <a:xfrm>
            <a:off x="214282" y="6072206"/>
            <a:ext cx="7515225" cy="600075"/>
          </a:xfrm>
          <a:prstGeom prst="rect">
            <a:avLst/>
          </a:prstGeom>
          <a:noFill/>
          <a:ln w="9525">
            <a:noFill/>
            <a:miter lim="800000"/>
            <a:headEnd/>
            <a:tailEnd/>
          </a:ln>
          <a:effectLst/>
        </p:spPr>
      </p:pic>
      <p:sp>
        <p:nvSpPr>
          <p:cNvPr id="7" name="矩形 6"/>
          <p:cNvSpPr/>
          <p:nvPr/>
        </p:nvSpPr>
        <p:spPr>
          <a:xfrm>
            <a:off x="7858148" y="3500438"/>
            <a:ext cx="646331" cy="369332"/>
          </a:xfrm>
          <a:prstGeom prst="rect">
            <a:avLst/>
          </a:prstGeom>
        </p:spPr>
        <p:txBody>
          <a:bodyPr wrap="none">
            <a:spAutoFit/>
          </a:bodyPr>
          <a:lstStyle/>
          <a:p>
            <a:r>
              <a:rPr lang="zh-CN" altLang="en-US" dirty="0" smtClean="0"/>
              <a:t>灌注</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533400" y="533400"/>
            <a:ext cx="8153400" cy="4968875"/>
          </a:xfrm>
          <a:prstGeom prst="rect">
            <a:avLst/>
          </a:prstGeom>
          <a:noFill/>
          <a:ln w="9525">
            <a:noFill/>
            <a:miter lim="800000"/>
            <a:headEnd/>
            <a:tailEnd/>
          </a:ln>
        </p:spPr>
        <p:txBody>
          <a:bodyPr>
            <a:spAutoFit/>
          </a:bodyPr>
          <a:lstStyle/>
          <a:p>
            <a:pPr algn="l">
              <a:spcBef>
                <a:spcPct val="50000"/>
              </a:spcBef>
            </a:pPr>
            <a:r>
              <a:rPr lang="zh-CN" altLang="en-US" sz="3200" dirty="0"/>
              <a:t>2. 平滑肌</a:t>
            </a:r>
            <a:r>
              <a:rPr lang="zh-CN" altLang="en-US" sz="3200" dirty="0">
                <a:latin typeface="黑体" pitchFamily="2" charset="-122"/>
              </a:rPr>
              <a:t>细胞(</a:t>
            </a:r>
            <a:r>
              <a:rPr lang="en-US" altLang="zh-CN" sz="3200" dirty="0">
                <a:latin typeface="黑体" pitchFamily="2" charset="-122"/>
              </a:rPr>
              <a:t>SMC)</a:t>
            </a:r>
            <a:r>
              <a:rPr lang="zh-CN" altLang="en-US" sz="3200" dirty="0">
                <a:latin typeface="黑体" pitchFamily="2" charset="-122"/>
              </a:rPr>
              <a:t>增殖与</a:t>
            </a:r>
            <a:r>
              <a:rPr lang="en-US" altLang="zh-CN" sz="3200" dirty="0">
                <a:latin typeface="黑体" pitchFamily="2" charset="-122"/>
              </a:rPr>
              <a:t>AS</a:t>
            </a:r>
          </a:p>
          <a:p>
            <a:pPr algn="l">
              <a:spcBef>
                <a:spcPct val="50000"/>
              </a:spcBef>
            </a:pPr>
            <a:endParaRPr lang="en-US" altLang="zh-CN" sz="3200" dirty="0">
              <a:latin typeface="黑体" pitchFamily="2" charset="-122"/>
            </a:endParaRPr>
          </a:p>
          <a:p>
            <a:pPr algn="l">
              <a:spcBef>
                <a:spcPct val="50000"/>
              </a:spcBef>
            </a:pPr>
            <a:r>
              <a:rPr lang="zh-CN" altLang="en-US" sz="3200" dirty="0">
                <a:latin typeface="黑体" pitchFamily="2" charset="-122"/>
              </a:rPr>
              <a:t>    尽管血流作用在血管内壁的切应力不直接参与</a:t>
            </a:r>
            <a:r>
              <a:rPr lang="en-US" altLang="zh-CN" sz="3200" dirty="0">
                <a:latin typeface="黑体" pitchFamily="2" charset="-122"/>
              </a:rPr>
              <a:t>SMC</a:t>
            </a:r>
            <a:r>
              <a:rPr lang="zh-CN" altLang="en-US" sz="3200" dirty="0">
                <a:latin typeface="黑体" pitchFamily="2" charset="-122"/>
              </a:rPr>
              <a:t>的相互作用，但它对</a:t>
            </a:r>
            <a:r>
              <a:rPr lang="en-US" altLang="zh-CN" sz="3200" dirty="0">
                <a:latin typeface="黑体" pitchFamily="2" charset="-122"/>
              </a:rPr>
              <a:t>SMC</a:t>
            </a:r>
            <a:r>
              <a:rPr lang="zh-CN" altLang="en-US" sz="3200" dirty="0">
                <a:latin typeface="黑体" pitchFamily="2" charset="-122"/>
              </a:rPr>
              <a:t>的活动有显著影响。</a:t>
            </a:r>
          </a:p>
          <a:p>
            <a:pPr algn="l">
              <a:spcBef>
                <a:spcPct val="50000"/>
              </a:spcBef>
            </a:pPr>
            <a:endParaRPr lang="zh-CN" altLang="en-US" sz="3200" dirty="0">
              <a:latin typeface="黑体" pitchFamily="2" charset="-122"/>
            </a:endParaRPr>
          </a:p>
          <a:p>
            <a:pPr algn="l">
              <a:spcBef>
                <a:spcPct val="50000"/>
              </a:spcBef>
            </a:pPr>
            <a:r>
              <a:rPr lang="zh-CN" altLang="en-US" sz="3200" dirty="0">
                <a:latin typeface="黑体" pitchFamily="2" charset="-122"/>
              </a:rPr>
              <a:t>    </a:t>
            </a:r>
            <a:r>
              <a:rPr lang="zh-CN" altLang="en-US" sz="3200" dirty="0">
                <a:solidFill>
                  <a:srgbClr val="FF0000"/>
                </a:solidFill>
                <a:latin typeface="黑体" pitchFamily="2" charset="-122"/>
              </a:rPr>
              <a:t>临床研究表明，振荡低切应力或切应力梯度增大与</a:t>
            </a:r>
            <a:r>
              <a:rPr lang="en-US" altLang="zh-CN" sz="3200" dirty="0">
                <a:solidFill>
                  <a:srgbClr val="FF0000"/>
                </a:solidFill>
                <a:latin typeface="黑体" pitchFamily="2" charset="-122"/>
              </a:rPr>
              <a:t>SMC</a:t>
            </a:r>
            <a:r>
              <a:rPr lang="zh-CN" altLang="en-US" sz="3200" dirty="0">
                <a:solidFill>
                  <a:srgbClr val="FF0000"/>
                </a:solidFill>
                <a:latin typeface="黑体" pitchFamily="2" charset="-122"/>
              </a:rPr>
              <a:t>增殖和局部</a:t>
            </a:r>
            <a:r>
              <a:rPr lang="en-US" altLang="zh-CN" sz="3200" dirty="0">
                <a:solidFill>
                  <a:srgbClr val="FF0000"/>
                </a:solidFill>
                <a:latin typeface="黑体" pitchFamily="2" charset="-122"/>
              </a:rPr>
              <a:t>AS</a:t>
            </a:r>
            <a:r>
              <a:rPr lang="zh-CN" altLang="en-US" sz="3200" dirty="0">
                <a:solidFill>
                  <a:srgbClr val="FF0000"/>
                </a:solidFill>
                <a:latin typeface="黑体" pitchFamily="2" charset="-122"/>
              </a:rPr>
              <a:t>有密切的关系</a:t>
            </a:r>
            <a:r>
              <a:rPr lang="zh-CN" altLang="en-US" sz="3200" dirty="0">
                <a:latin typeface="黑体" pitchFamily="2" charset="-122"/>
              </a:rPr>
              <a:t>。</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04800" y="1905000"/>
            <a:ext cx="8458200" cy="2043113"/>
          </a:xfrm>
          <a:prstGeom prst="rect">
            <a:avLst/>
          </a:prstGeom>
          <a:noFill/>
          <a:ln w="9525">
            <a:noFill/>
            <a:miter lim="800000"/>
            <a:headEnd/>
            <a:tailEnd/>
          </a:ln>
        </p:spPr>
        <p:txBody>
          <a:bodyPr>
            <a:spAutoFit/>
          </a:bodyPr>
          <a:lstStyle/>
          <a:p>
            <a:pPr algn="l">
              <a:lnSpc>
                <a:spcPct val="160000"/>
              </a:lnSpc>
              <a:spcBef>
                <a:spcPct val="50000"/>
              </a:spcBef>
            </a:pPr>
            <a:r>
              <a:rPr lang="zh-CN" altLang="en-US" b="0">
                <a:latin typeface="宋体" pitchFamily="2" charset="-122"/>
                <a:ea typeface="宋体" pitchFamily="2" charset="-122"/>
              </a:rPr>
              <a:t>   </a:t>
            </a:r>
            <a:r>
              <a:rPr lang="zh-CN" altLang="en-US" sz="3600">
                <a:latin typeface="黑体" pitchFamily="2" charset="-122"/>
              </a:rPr>
              <a:t>中膜</a:t>
            </a:r>
            <a:r>
              <a:rPr lang="en-US" altLang="zh-CN" sz="3600">
                <a:latin typeface="黑体" pitchFamily="2" charset="-122"/>
              </a:rPr>
              <a:t>SMC</a:t>
            </a:r>
            <a:r>
              <a:rPr lang="zh-CN" altLang="en-US" sz="3600">
                <a:latin typeface="黑体" pitchFamily="2" charset="-122"/>
              </a:rPr>
              <a:t>增生并游走进入内膜是参与</a:t>
            </a:r>
            <a:r>
              <a:rPr lang="en-US" altLang="zh-CN" sz="3600">
                <a:latin typeface="黑体" pitchFamily="2" charset="-122"/>
              </a:rPr>
              <a:t>AS</a:t>
            </a:r>
            <a:r>
              <a:rPr lang="zh-CN" altLang="en-US" sz="3600">
                <a:latin typeface="黑体" pitchFamily="2" charset="-122"/>
              </a:rPr>
              <a:t>进展期病变形成的主要环节。</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rcRect/>
          <a:stretch>
            <a:fillRect/>
          </a:stretch>
        </p:blipFill>
        <p:spPr bwMode="auto">
          <a:xfrm>
            <a:off x="827088" y="692150"/>
            <a:ext cx="7632700" cy="5434013"/>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457200" y="762000"/>
            <a:ext cx="8458200" cy="4543425"/>
          </a:xfrm>
          <a:prstGeom prst="rect">
            <a:avLst/>
          </a:prstGeom>
          <a:noFill/>
          <a:ln w="9525">
            <a:noFill/>
            <a:miter lim="800000"/>
            <a:headEnd/>
            <a:tailEnd/>
          </a:ln>
        </p:spPr>
        <p:txBody>
          <a:bodyPr>
            <a:spAutoFit/>
          </a:bodyPr>
          <a:lstStyle/>
          <a:p>
            <a:pPr algn="l">
              <a:spcBef>
                <a:spcPct val="50000"/>
              </a:spcBef>
            </a:pPr>
            <a:r>
              <a:rPr lang="zh-CN" altLang="en-US" sz="3600" dirty="0"/>
              <a:t>3. </a:t>
            </a:r>
            <a:r>
              <a:rPr lang="zh-CN" altLang="en-US" sz="3600" dirty="0">
                <a:latin typeface="黑体" pitchFamily="2" charset="-122"/>
              </a:rPr>
              <a:t>细胞外基质</a:t>
            </a:r>
            <a:r>
              <a:rPr lang="zh-CN" altLang="en-US" sz="3600" dirty="0"/>
              <a:t>(</a:t>
            </a:r>
            <a:r>
              <a:rPr lang="en-US" altLang="zh-CN" sz="3600" dirty="0"/>
              <a:t>ECM)</a:t>
            </a:r>
            <a:r>
              <a:rPr lang="zh-CN" altLang="en-US" sz="3600" dirty="0">
                <a:latin typeface="黑体" pitchFamily="2" charset="-122"/>
              </a:rPr>
              <a:t>与</a:t>
            </a:r>
            <a:r>
              <a:rPr lang="en-US" altLang="zh-CN" sz="3600" dirty="0">
                <a:latin typeface="黑体" pitchFamily="2" charset="-122"/>
              </a:rPr>
              <a:t>AS</a:t>
            </a:r>
          </a:p>
          <a:p>
            <a:pPr algn="l">
              <a:spcBef>
                <a:spcPct val="50000"/>
              </a:spcBef>
            </a:pPr>
            <a:r>
              <a:rPr lang="zh-CN" altLang="en-US" sz="3200" b="0" dirty="0">
                <a:latin typeface="黑体" pitchFamily="2" charset="-122"/>
              </a:rPr>
              <a:t>     </a:t>
            </a:r>
          </a:p>
          <a:p>
            <a:pPr algn="l">
              <a:spcBef>
                <a:spcPct val="50000"/>
              </a:spcBef>
            </a:pPr>
            <a:r>
              <a:rPr lang="zh-CN" altLang="en-US" sz="3200" b="0" dirty="0">
                <a:latin typeface="黑体" pitchFamily="2" charset="-122"/>
              </a:rPr>
              <a:t>     </a:t>
            </a:r>
            <a:r>
              <a:rPr lang="zh-CN" altLang="en-US" sz="3200" dirty="0">
                <a:latin typeface="黑体" pitchFamily="2" charset="-122"/>
              </a:rPr>
              <a:t>除支持和连接组织细胞外，</a:t>
            </a:r>
            <a:r>
              <a:rPr lang="en-US" altLang="zh-CN" sz="3200" dirty="0">
                <a:latin typeface="黑体" pitchFamily="2" charset="-122"/>
              </a:rPr>
              <a:t>ECM</a:t>
            </a:r>
            <a:r>
              <a:rPr lang="zh-CN" altLang="en-US" sz="3200" dirty="0">
                <a:latin typeface="黑体" pitchFamily="2" charset="-122"/>
              </a:rPr>
              <a:t>还有着复杂的信号转导和功能调节作用。</a:t>
            </a:r>
          </a:p>
          <a:p>
            <a:pPr algn="l">
              <a:spcBef>
                <a:spcPct val="50000"/>
              </a:spcBef>
            </a:pPr>
            <a:endParaRPr lang="zh-CN" altLang="en-US" sz="3200" dirty="0">
              <a:latin typeface="黑体" pitchFamily="2" charset="-122"/>
            </a:endParaRPr>
          </a:p>
          <a:p>
            <a:pPr algn="l">
              <a:spcBef>
                <a:spcPct val="50000"/>
              </a:spcBef>
            </a:pPr>
            <a:r>
              <a:rPr lang="zh-CN" altLang="en-US" sz="3200" dirty="0">
                <a:latin typeface="黑体" pitchFamily="2" charset="-122"/>
              </a:rPr>
              <a:t>    </a:t>
            </a:r>
            <a:r>
              <a:rPr lang="zh-CN" altLang="en-US" sz="3200" dirty="0">
                <a:solidFill>
                  <a:srgbClr val="FF0000"/>
                </a:solidFill>
                <a:latin typeface="黑体" pitchFamily="2" charset="-122"/>
              </a:rPr>
              <a:t>血流动力学可调节</a:t>
            </a:r>
            <a:r>
              <a:rPr lang="en-US" altLang="zh-CN" sz="3200" dirty="0">
                <a:solidFill>
                  <a:srgbClr val="FF0000"/>
                </a:solidFill>
                <a:latin typeface="黑体" pitchFamily="2" charset="-122"/>
              </a:rPr>
              <a:t>ECM</a:t>
            </a:r>
            <a:r>
              <a:rPr lang="zh-CN" altLang="en-US" sz="3200" dirty="0">
                <a:solidFill>
                  <a:srgbClr val="FF0000"/>
                </a:solidFill>
                <a:latin typeface="黑体" pitchFamily="2" charset="-122"/>
              </a:rPr>
              <a:t>的组织结构和功能，在</a:t>
            </a:r>
            <a:r>
              <a:rPr lang="en-US" altLang="zh-CN" sz="3200" dirty="0">
                <a:solidFill>
                  <a:srgbClr val="FF0000"/>
                </a:solidFill>
                <a:latin typeface="黑体" pitchFamily="2" charset="-122"/>
              </a:rPr>
              <a:t>AS</a:t>
            </a:r>
            <a:r>
              <a:rPr lang="zh-CN" altLang="en-US" sz="3200" dirty="0">
                <a:solidFill>
                  <a:srgbClr val="FF0000"/>
                </a:solidFill>
                <a:latin typeface="黑体" pitchFamily="2" charset="-122"/>
              </a:rPr>
              <a:t>的发病机制中也起着重要作用</a:t>
            </a:r>
            <a:r>
              <a:rPr lang="zh-CN" altLang="en-US" sz="3200" dirty="0">
                <a:latin typeface="黑体" pitchFamily="2" charset="-122"/>
              </a:rPr>
              <a:t>。</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1026"/>
          <p:cNvSpPr txBox="1">
            <a:spLocks noChangeArrowheads="1"/>
          </p:cNvSpPr>
          <p:nvPr/>
        </p:nvSpPr>
        <p:spPr bwMode="auto">
          <a:xfrm>
            <a:off x="228600" y="533400"/>
            <a:ext cx="8534400" cy="5602288"/>
          </a:xfrm>
          <a:prstGeom prst="rect">
            <a:avLst/>
          </a:prstGeom>
          <a:noFill/>
          <a:ln w="9525">
            <a:noFill/>
            <a:miter lim="800000"/>
            <a:headEnd/>
            <a:tailEnd/>
          </a:ln>
        </p:spPr>
        <p:txBody>
          <a:bodyPr>
            <a:spAutoFit/>
          </a:bodyPr>
          <a:lstStyle/>
          <a:p>
            <a:pPr algn="l">
              <a:spcBef>
                <a:spcPct val="50000"/>
              </a:spcBef>
            </a:pPr>
            <a:r>
              <a:rPr lang="zh-CN" altLang="en-US" sz="3200" dirty="0" smtClean="0">
                <a:solidFill>
                  <a:srgbClr val="9900CC"/>
                </a:solidFill>
              </a:rPr>
              <a:t>                                 血管</a:t>
            </a:r>
            <a:r>
              <a:rPr lang="zh-CN" altLang="en-US" sz="3200" dirty="0">
                <a:solidFill>
                  <a:srgbClr val="9900CC"/>
                </a:solidFill>
              </a:rPr>
              <a:t>重构与</a:t>
            </a:r>
            <a:r>
              <a:rPr lang="en-US" altLang="zh-CN" sz="3200" dirty="0">
                <a:solidFill>
                  <a:srgbClr val="9900CC"/>
                </a:solidFill>
              </a:rPr>
              <a:t>AS</a:t>
            </a:r>
          </a:p>
          <a:p>
            <a:pPr algn="l">
              <a:lnSpc>
                <a:spcPct val="140000"/>
              </a:lnSpc>
              <a:spcBef>
                <a:spcPct val="50000"/>
              </a:spcBef>
            </a:pPr>
            <a:r>
              <a:rPr lang="zh-CN" altLang="en-US" sz="3200" dirty="0">
                <a:latin typeface="黑体" pitchFamily="2" charset="-122"/>
              </a:rPr>
              <a:t>    血管重构是指机体在生长、发育、衰老和疾病过程中，血管为适应内、外环境(特别是力学环境)的变化而发生形态、结构和功能的一系列适应性改变，是机体对血流动力学长期改变而发生的一种适应性反应和病理生理学过程，通过管腔大小、形态及其成分的局部和整体改变维持自稳调节。</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533400" y="304800"/>
            <a:ext cx="8001000" cy="5254625"/>
          </a:xfrm>
          <a:prstGeom prst="rect">
            <a:avLst/>
          </a:prstGeom>
          <a:noFill/>
          <a:ln w="9525">
            <a:noFill/>
            <a:miter lim="800000"/>
            <a:headEnd/>
            <a:tailEnd/>
          </a:ln>
        </p:spPr>
        <p:txBody>
          <a:bodyPr>
            <a:spAutoFit/>
          </a:bodyPr>
          <a:lstStyle/>
          <a:p>
            <a:pPr algn="l">
              <a:lnSpc>
                <a:spcPct val="180000"/>
              </a:lnSpc>
              <a:spcBef>
                <a:spcPct val="50000"/>
              </a:spcBef>
            </a:pPr>
            <a:r>
              <a:rPr lang="zh-CN" altLang="en-US" b="0">
                <a:latin typeface="宋体" pitchFamily="2" charset="-122"/>
                <a:ea typeface="宋体" pitchFamily="2" charset="-122"/>
              </a:rPr>
              <a:t>    </a:t>
            </a:r>
            <a:r>
              <a:rPr lang="zh-CN" altLang="en-US" sz="3600">
                <a:latin typeface="黑体" pitchFamily="2" charset="-122"/>
              </a:rPr>
              <a:t>研究表明，血流动力学异常必将启动血管重构机制，导致血管重构和功能异常，出现血流速度滞缓、外周阻力增大和顺应性变差等，从而加剧血流动力学异常。</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381000" y="533400"/>
            <a:ext cx="8382000" cy="4839786"/>
          </a:xfrm>
          <a:prstGeom prst="rect">
            <a:avLst/>
          </a:prstGeom>
          <a:noFill/>
          <a:ln w="9525">
            <a:noFill/>
            <a:miter lim="800000"/>
            <a:headEnd/>
            <a:tailEnd/>
          </a:ln>
        </p:spPr>
        <p:txBody>
          <a:bodyPr>
            <a:spAutoFit/>
          </a:bodyPr>
          <a:lstStyle/>
          <a:p>
            <a:pPr algn="l">
              <a:lnSpc>
                <a:spcPct val="200000"/>
              </a:lnSpc>
              <a:spcBef>
                <a:spcPct val="50000"/>
              </a:spcBef>
            </a:pPr>
            <a:r>
              <a:rPr lang="zh-CN" altLang="en-US" b="0" dirty="0">
                <a:latin typeface="宋体" pitchFamily="2" charset="-122"/>
                <a:ea typeface="宋体" pitchFamily="2" charset="-122"/>
              </a:rPr>
              <a:t>   </a:t>
            </a:r>
            <a:r>
              <a:rPr lang="zh-CN" altLang="en-US" sz="3200" dirty="0">
                <a:latin typeface="黑体" pitchFamily="2" charset="-122"/>
              </a:rPr>
              <a:t>近年来的研究发现，</a:t>
            </a:r>
            <a:r>
              <a:rPr lang="zh-CN" altLang="en-US" sz="3200" dirty="0">
                <a:solidFill>
                  <a:srgbClr val="FF0000"/>
                </a:solidFill>
                <a:latin typeface="黑体" pitchFamily="2" charset="-122"/>
              </a:rPr>
              <a:t>在</a:t>
            </a:r>
            <a:r>
              <a:rPr lang="en-US" altLang="zh-CN" sz="3200" dirty="0">
                <a:solidFill>
                  <a:srgbClr val="FF0000"/>
                </a:solidFill>
                <a:latin typeface="黑体" pitchFamily="2" charset="-122"/>
              </a:rPr>
              <a:t>AS</a:t>
            </a:r>
            <a:r>
              <a:rPr lang="zh-CN" altLang="en-US" sz="3200" dirty="0">
                <a:solidFill>
                  <a:srgbClr val="FF0000"/>
                </a:solidFill>
                <a:latin typeface="黑体" pitchFamily="2" charset="-122"/>
              </a:rPr>
              <a:t>发生之前血流动力学就已发生改变</a:t>
            </a:r>
            <a:r>
              <a:rPr lang="zh-CN" altLang="en-US" sz="3200" dirty="0">
                <a:latin typeface="黑体" pitchFamily="2" charset="-122"/>
              </a:rPr>
              <a:t>，研究血流动力学指标的变化规律对于及早预防</a:t>
            </a:r>
            <a:r>
              <a:rPr lang="en-US" altLang="zh-CN" sz="3200" dirty="0">
                <a:latin typeface="黑体" pitchFamily="2" charset="-122"/>
              </a:rPr>
              <a:t>AS </a:t>
            </a:r>
            <a:r>
              <a:rPr lang="zh-CN" altLang="en-US" sz="3200" dirty="0">
                <a:latin typeface="黑体" pitchFamily="2" charset="-122"/>
              </a:rPr>
              <a:t>的发生有着重要意义。因此，血流动力学指标的研究越来越受到人们的重视。</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0" y="428604"/>
            <a:ext cx="2590800" cy="466725"/>
          </a:xfrm>
          <a:prstGeom prst="rect">
            <a:avLst/>
          </a:prstGeom>
          <a:noFill/>
          <a:ln w="9525">
            <a:noFill/>
            <a:miter lim="800000"/>
            <a:headEnd/>
            <a:tailEnd/>
          </a:ln>
          <a:effectLst/>
        </p:spPr>
      </p:pic>
      <p:pic>
        <p:nvPicPr>
          <p:cNvPr id="41987" name="Picture 3"/>
          <p:cNvPicPr>
            <a:picLocks noChangeAspect="1" noChangeArrowheads="1"/>
          </p:cNvPicPr>
          <p:nvPr/>
        </p:nvPicPr>
        <p:blipFill>
          <a:blip r:embed="rId3"/>
          <a:srcRect/>
          <a:stretch>
            <a:fillRect/>
          </a:stretch>
        </p:blipFill>
        <p:spPr bwMode="auto">
          <a:xfrm>
            <a:off x="500034" y="928670"/>
            <a:ext cx="7820025" cy="3019425"/>
          </a:xfrm>
          <a:prstGeom prst="rect">
            <a:avLst/>
          </a:prstGeom>
          <a:noFill/>
          <a:ln w="9525">
            <a:noFill/>
            <a:miter lim="800000"/>
            <a:headEnd/>
            <a:tailEnd/>
          </a:ln>
          <a:effectLst/>
        </p:spPr>
      </p:pic>
      <p:pic>
        <p:nvPicPr>
          <p:cNvPr id="41988" name="Picture 4"/>
          <p:cNvPicPr>
            <a:picLocks noChangeAspect="1" noChangeArrowheads="1"/>
          </p:cNvPicPr>
          <p:nvPr/>
        </p:nvPicPr>
        <p:blipFill>
          <a:blip r:embed="rId4"/>
          <a:srcRect/>
          <a:stretch>
            <a:fillRect/>
          </a:stretch>
        </p:blipFill>
        <p:spPr bwMode="auto">
          <a:xfrm>
            <a:off x="785786" y="4214818"/>
            <a:ext cx="7648575" cy="2352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srcRect/>
          <a:stretch>
            <a:fillRect/>
          </a:stretch>
        </p:blipFill>
        <p:spPr bwMode="auto">
          <a:xfrm>
            <a:off x="696519" y="714356"/>
            <a:ext cx="7518819" cy="5404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47"/>
          <p:cNvGrpSpPr>
            <a:grpSpLocks/>
          </p:cNvGrpSpPr>
          <p:nvPr/>
        </p:nvGrpSpPr>
        <p:grpSpPr bwMode="auto">
          <a:xfrm>
            <a:off x="1981193" y="1900222"/>
            <a:ext cx="4289425" cy="1382713"/>
            <a:chOff x="528" y="2304"/>
            <a:chExt cx="2702" cy="871"/>
          </a:xfrm>
        </p:grpSpPr>
        <p:sp>
          <p:nvSpPr>
            <p:cNvPr id="3" name="Line 1027"/>
            <p:cNvSpPr>
              <a:spLocks noChangeShapeType="1"/>
            </p:cNvSpPr>
            <p:nvPr/>
          </p:nvSpPr>
          <p:spPr bwMode="auto">
            <a:xfrm>
              <a:off x="1200" y="2304"/>
              <a:ext cx="240" cy="0"/>
            </a:xfrm>
            <a:prstGeom prst="line">
              <a:avLst/>
            </a:prstGeom>
            <a:noFill/>
            <a:ln w="57150">
              <a:solidFill>
                <a:schemeClr val="tx1"/>
              </a:solidFill>
              <a:round/>
              <a:headEnd/>
              <a:tailEnd/>
            </a:ln>
            <a:effectLst/>
          </p:spPr>
          <p:txBody>
            <a:bodyPr/>
            <a:lstStyle/>
            <a:p>
              <a:endParaRPr lang="en-US"/>
            </a:p>
          </p:txBody>
        </p:sp>
        <p:sp>
          <p:nvSpPr>
            <p:cNvPr id="4" name="Line 1028"/>
            <p:cNvSpPr>
              <a:spLocks noChangeShapeType="1"/>
            </p:cNvSpPr>
            <p:nvPr/>
          </p:nvSpPr>
          <p:spPr bwMode="auto">
            <a:xfrm>
              <a:off x="1440" y="2304"/>
              <a:ext cx="240" cy="0"/>
            </a:xfrm>
            <a:prstGeom prst="line">
              <a:avLst/>
            </a:prstGeom>
            <a:noFill/>
            <a:ln w="57150">
              <a:solidFill>
                <a:schemeClr val="tx1"/>
              </a:solidFill>
              <a:round/>
              <a:headEnd/>
              <a:tailEnd/>
            </a:ln>
            <a:effectLst/>
          </p:spPr>
          <p:txBody>
            <a:bodyPr/>
            <a:lstStyle/>
            <a:p>
              <a:endParaRPr lang="en-US"/>
            </a:p>
          </p:txBody>
        </p:sp>
        <p:sp>
          <p:nvSpPr>
            <p:cNvPr id="5" name="Line 1030"/>
            <p:cNvSpPr>
              <a:spLocks noChangeShapeType="1"/>
            </p:cNvSpPr>
            <p:nvPr/>
          </p:nvSpPr>
          <p:spPr bwMode="auto">
            <a:xfrm>
              <a:off x="1680" y="2304"/>
              <a:ext cx="240" cy="0"/>
            </a:xfrm>
            <a:prstGeom prst="line">
              <a:avLst/>
            </a:prstGeom>
            <a:noFill/>
            <a:ln w="57150">
              <a:solidFill>
                <a:schemeClr val="tx1"/>
              </a:solidFill>
              <a:round/>
              <a:headEnd/>
              <a:tailEnd/>
            </a:ln>
            <a:effectLst/>
          </p:spPr>
          <p:txBody>
            <a:bodyPr/>
            <a:lstStyle/>
            <a:p>
              <a:endParaRPr lang="en-US"/>
            </a:p>
          </p:txBody>
        </p:sp>
        <p:sp>
          <p:nvSpPr>
            <p:cNvPr id="6" name="Line 1031"/>
            <p:cNvSpPr>
              <a:spLocks noChangeShapeType="1"/>
            </p:cNvSpPr>
            <p:nvPr/>
          </p:nvSpPr>
          <p:spPr bwMode="auto">
            <a:xfrm>
              <a:off x="1920" y="2304"/>
              <a:ext cx="240" cy="0"/>
            </a:xfrm>
            <a:prstGeom prst="line">
              <a:avLst/>
            </a:prstGeom>
            <a:noFill/>
            <a:ln w="57150">
              <a:solidFill>
                <a:schemeClr val="tx1"/>
              </a:solidFill>
              <a:round/>
              <a:headEnd/>
              <a:tailEnd/>
            </a:ln>
            <a:effectLst/>
          </p:spPr>
          <p:txBody>
            <a:bodyPr/>
            <a:lstStyle/>
            <a:p>
              <a:endParaRPr lang="en-US"/>
            </a:p>
          </p:txBody>
        </p:sp>
        <p:sp>
          <p:nvSpPr>
            <p:cNvPr id="7" name="Line 1032"/>
            <p:cNvSpPr>
              <a:spLocks noChangeShapeType="1"/>
            </p:cNvSpPr>
            <p:nvPr/>
          </p:nvSpPr>
          <p:spPr bwMode="auto">
            <a:xfrm>
              <a:off x="2160" y="2304"/>
              <a:ext cx="240" cy="0"/>
            </a:xfrm>
            <a:prstGeom prst="line">
              <a:avLst/>
            </a:prstGeom>
            <a:noFill/>
            <a:ln w="57150">
              <a:solidFill>
                <a:schemeClr val="tx1"/>
              </a:solidFill>
              <a:round/>
              <a:headEnd/>
              <a:tailEnd/>
            </a:ln>
            <a:effectLst/>
          </p:spPr>
          <p:txBody>
            <a:bodyPr/>
            <a:lstStyle/>
            <a:p>
              <a:endParaRPr lang="en-US"/>
            </a:p>
          </p:txBody>
        </p:sp>
        <p:sp>
          <p:nvSpPr>
            <p:cNvPr id="8" name="Line 1033"/>
            <p:cNvSpPr>
              <a:spLocks noChangeShapeType="1"/>
            </p:cNvSpPr>
            <p:nvPr/>
          </p:nvSpPr>
          <p:spPr bwMode="auto">
            <a:xfrm>
              <a:off x="2400" y="2304"/>
              <a:ext cx="240" cy="0"/>
            </a:xfrm>
            <a:prstGeom prst="line">
              <a:avLst/>
            </a:prstGeom>
            <a:noFill/>
            <a:ln w="57150">
              <a:solidFill>
                <a:schemeClr val="tx1"/>
              </a:solidFill>
              <a:round/>
              <a:headEnd/>
              <a:tailEnd/>
            </a:ln>
            <a:effectLst/>
          </p:spPr>
          <p:txBody>
            <a:bodyPr/>
            <a:lstStyle/>
            <a:p>
              <a:endParaRPr lang="en-US"/>
            </a:p>
          </p:txBody>
        </p:sp>
        <p:sp>
          <p:nvSpPr>
            <p:cNvPr id="9" name="Line 1035"/>
            <p:cNvSpPr>
              <a:spLocks noChangeShapeType="1"/>
            </p:cNvSpPr>
            <p:nvPr/>
          </p:nvSpPr>
          <p:spPr bwMode="auto">
            <a:xfrm>
              <a:off x="2640" y="2304"/>
              <a:ext cx="240" cy="0"/>
            </a:xfrm>
            <a:prstGeom prst="line">
              <a:avLst/>
            </a:prstGeom>
            <a:noFill/>
            <a:ln w="57150">
              <a:solidFill>
                <a:schemeClr val="tx1"/>
              </a:solidFill>
              <a:round/>
              <a:headEnd/>
              <a:tailEnd/>
            </a:ln>
            <a:effectLst/>
          </p:spPr>
          <p:txBody>
            <a:bodyPr/>
            <a:lstStyle/>
            <a:p>
              <a:endParaRPr lang="en-US"/>
            </a:p>
          </p:txBody>
        </p:sp>
        <p:sp>
          <p:nvSpPr>
            <p:cNvPr id="10" name="Line 1036"/>
            <p:cNvSpPr>
              <a:spLocks noChangeShapeType="1"/>
            </p:cNvSpPr>
            <p:nvPr/>
          </p:nvSpPr>
          <p:spPr bwMode="auto">
            <a:xfrm>
              <a:off x="960" y="2304"/>
              <a:ext cx="240" cy="0"/>
            </a:xfrm>
            <a:prstGeom prst="line">
              <a:avLst/>
            </a:prstGeom>
            <a:noFill/>
            <a:ln w="57150">
              <a:solidFill>
                <a:srgbClr val="CC0066"/>
              </a:solidFill>
              <a:round/>
              <a:headEnd/>
              <a:tailEnd/>
            </a:ln>
            <a:effectLst/>
          </p:spPr>
          <p:txBody>
            <a:bodyPr/>
            <a:lstStyle/>
            <a:p>
              <a:endParaRPr lang="en-US"/>
            </a:p>
          </p:txBody>
        </p:sp>
        <p:sp>
          <p:nvSpPr>
            <p:cNvPr id="11" name="Line 1038"/>
            <p:cNvSpPr>
              <a:spLocks noChangeShapeType="1"/>
            </p:cNvSpPr>
            <p:nvPr/>
          </p:nvSpPr>
          <p:spPr bwMode="auto">
            <a:xfrm flipV="1">
              <a:off x="1104" y="2304"/>
              <a:ext cx="0" cy="576"/>
            </a:xfrm>
            <a:prstGeom prst="line">
              <a:avLst/>
            </a:prstGeom>
            <a:noFill/>
            <a:ln w="28575">
              <a:solidFill>
                <a:srgbClr val="CC0066"/>
              </a:solidFill>
              <a:round/>
              <a:headEnd/>
              <a:tailEnd type="triangle" w="med" len="med"/>
            </a:ln>
            <a:effectLst/>
          </p:spPr>
          <p:txBody>
            <a:bodyPr/>
            <a:lstStyle/>
            <a:p>
              <a:endParaRPr lang="en-US"/>
            </a:p>
          </p:txBody>
        </p:sp>
        <p:sp>
          <p:nvSpPr>
            <p:cNvPr id="12" name="Text Box 1041"/>
            <p:cNvSpPr txBox="1">
              <a:spLocks noChangeArrowheads="1"/>
            </p:cNvSpPr>
            <p:nvPr/>
          </p:nvSpPr>
          <p:spPr bwMode="auto">
            <a:xfrm>
              <a:off x="528" y="2928"/>
              <a:ext cx="1248" cy="237"/>
            </a:xfrm>
            <a:prstGeom prst="rect">
              <a:avLst/>
            </a:prstGeom>
            <a:noFill/>
            <a:ln w="9525">
              <a:solidFill>
                <a:srgbClr val="CC0066"/>
              </a:solidFill>
              <a:miter lim="800000"/>
              <a:headEnd/>
              <a:tailEnd/>
            </a:ln>
            <a:effectLst/>
          </p:spPr>
          <p:txBody>
            <a:bodyPr>
              <a:spAutoFit/>
            </a:bodyPr>
            <a:lstStyle/>
            <a:p>
              <a:pPr algn="l">
                <a:spcBef>
                  <a:spcPct val="50000"/>
                </a:spcBef>
              </a:pPr>
              <a:r>
                <a:rPr lang="zh-CN" altLang="en-US" sz="1800" b="1">
                  <a:solidFill>
                    <a:srgbClr val="CC0066"/>
                  </a:solidFill>
                  <a:ea typeface="黑体" pitchFamily="2" charset="-122"/>
                </a:rPr>
                <a:t>心房收缩期</a:t>
              </a:r>
              <a:r>
                <a:rPr lang="en-US" altLang="zh-CN" sz="1800" b="1">
                  <a:solidFill>
                    <a:srgbClr val="CC0066"/>
                  </a:solidFill>
                  <a:ea typeface="黑体" pitchFamily="2" charset="-122"/>
                </a:rPr>
                <a:t>0.1</a:t>
              </a:r>
              <a:r>
                <a:rPr lang="zh-CN" altLang="en-US" sz="1800" b="1">
                  <a:solidFill>
                    <a:srgbClr val="CC0066"/>
                  </a:solidFill>
                  <a:ea typeface="黑体" pitchFamily="2" charset="-122"/>
                </a:rPr>
                <a:t>秒</a:t>
              </a:r>
            </a:p>
          </p:txBody>
        </p:sp>
        <p:sp>
          <p:nvSpPr>
            <p:cNvPr id="13" name="Line 1042"/>
            <p:cNvSpPr>
              <a:spLocks noChangeShapeType="1"/>
            </p:cNvSpPr>
            <p:nvPr/>
          </p:nvSpPr>
          <p:spPr bwMode="auto">
            <a:xfrm flipV="1">
              <a:off x="2544" y="2304"/>
              <a:ext cx="0" cy="576"/>
            </a:xfrm>
            <a:prstGeom prst="line">
              <a:avLst/>
            </a:prstGeom>
            <a:noFill/>
            <a:ln w="28575">
              <a:solidFill>
                <a:schemeClr val="tx1"/>
              </a:solidFill>
              <a:round/>
              <a:headEnd/>
              <a:tailEnd type="triangle" w="med" len="med"/>
            </a:ln>
            <a:effectLst/>
          </p:spPr>
          <p:txBody>
            <a:bodyPr/>
            <a:lstStyle/>
            <a:p>
              <a:endParaRPr lang="en-US"/>
            </a:p>
          </p:txBody>
        </p:sp>
        <p:sp>
          <p:nvSpPr>
            <p:cNvPr id="14" name="Rectangle 1043"/>
            <p:cNvSpPr>
              <a:spLocks noChangeArrowheads="1"/>
            </p:cNvSpPr>
            <p:nvPr/>
          </p:nvSpPr>
          <p:spPr bwMode="auto">
            <a:xfrm>
              <a:off x="2064" y="2938"/>
              <a:ext cx="1166" cy="237"/>
            </a:xfrm>
            <a:prstGeom prst="rect">
              <a:avLst/>
            </a:prstGeom>
            <a:noFill/>
            <a:ln w="9525">
              <a:solidFill>
                <a:schemeClr val="tx1"/>
              </a:solidFill>
              <a:miter lim="800000"/>
              <a:headEnd/>
              <a:tailEnd/>
            </a:ln>
            <a:effectLst/>
          </p:spPr>
          <p:txBody>
            <a:bodyPr wrap="none">
              <a:spAutoFit/>
            </a:bodyPr>
            <a:lstStyle/>
            <a:p>
              <a:pPr algn="l"/>
              <a:r>
                <a:rPr lang="zh-CN" altLang="en-US" sz="1800" b="1">
                  <a:ea typeface="黑体" pitchFamily="2" charset="-122"/>
                </a:rPr>
                <a:t>心房舒张期</a:t>
              </a:r>
              <a:r>
                <a:rPr lang="en-US" altLang="zh-CN" sz="1800" b="1">
                  <a:ea typeface="黑体" pitchFamily="2" charset="-122"/>
                </a:rPr>
                <a:t>0.7</a:t>
              </a:r>
              <a:r>
                <a:rPr lang="zh-CN" altLang="en-US" sz="1800" b="1">
                  <a:ea typeface="黑体" pitchFamily="2" charset="-122"/>
                </a:rPr>
                <a:t>秒</a:t>
              </a:r>
            </a:p>
          </p:txBody>
        </p:sp>
      </p:grpSp>
      <p:grpSp>
        <p:nvGrpSpPr>
          <p:cNvPr id="15" name="Group 1063"/>
          <p:cNvGrpSpPr>
            <a:grpSpLocks/>
          </p:cNvGrpSpPr>
          <p:nvPr/>
        </p:nvGrpSpPr>
        <p:grpSpPr bwMode="auto">
          <a:xfrm>
            <a:off x="2362193" y="3576622"/>
            <a:ext cx="4289425" cy="1382713"/>
            <a:chOff x="2832" y="2400"/>
            <a:chExt cx="2702" cy="871"/>
          </a:xfrm>
        </p:grpSpPr>
        <p:sp>
          <p:nvSpPr>
            <p:cNvPr id="16" name="Line 1049"/>
            <p:cNvSpPr>
              <a:spLocks noChangeShapeType="1"/>
            </p:cNvSpPr>
            <p:nvPr/>
          </p:nvSpPr>
          <p:spPr bwMode="auto">
            <a:xfrm>
              <a:off x="3501" y="2400"/>
              <a:ext cx="243" cy="0"/>
            </a:xfrm>
            <a:prstGeom prst="line">
              <a:avLst/>
            </a:prstGeom>
            <a:noFill/>
            <a:ln w="57150">
              <a:solidFill>
                <a:srgbClr val="CC0066"/>
              </a:solidFill>
              <a:round/>
              <a:headEnd/>
              <a:tailEnd/>
            </a:ln>
            <a:effectLst/>
          </p:spPr>
          <p:txBody>
            <a:bodyPr/>
            <a:lstStyle/>
            <a:p>
              <a:endParaRPr lang="en-US"/>
            </a:p>
          </p:txBody>
        </p:sp>
        <p:sp>
          <p:nvSpPr>
            <p:cNvPr id="17" name="Line 1050"/>
            <p:cNvSpPr>
              <a:spLocks noChangeShapeType="1"/>
            </p:cNvSpPr>
            <p:nvPr/>
          </p:nvSpPr>
          <p:spPr bwMode="auto">
            <a:xfrm>
              <a:off x="3740" y="2400"/>
              <a:ext cx="239" cy="0"/>
            </a:xfrm>
            <a:prstGeom prst="line">
              <a:avLst/>
            </a:prstGeom>
            <a:noFill/>
            <a:ln w="57150">
              <a:solidFill>
                <a:srgbClr val="CC0066"/>
              </a:solidFill>
              <a:round/>
              <a:headEnd/>
              <a:tailEnd/>
            </a:ln>
            <a:effectLst/>
          </p:spPr>
          <p:txBody>
            <a:bodyPr/>
            <a:lstStyle/>
            <a:p>
              <a:endParaRPr lang="en-US"/>
            </a:p>
          </p:txBody>
        </p:sp>
        <p:sp>
          <p:nvSpPr>
            <p:cNvPr id="18" name="Line 1051"/>
            <p:cNvSpPr>
              <a:spLocks noChangeShapeType="1"/>
            </p:cNvSpPr>
            <p:nvPr/>
          </p:nvSpPr>
          <p:spPr bwMode="auto">
            <a:xfrm>
              <a:off x="3979" y="2400"/>
              <a:ext cx="239" cy="0"/>
            </a:xfrm>
            <a:prstGeom prst="line">
              <a:avLst/>
            </a:prstGeom>
            <a:noFill/>
            <a:ln w="57150">
              <a:solidFill>
                <a:schemeClr val="tx1"/>
              </a:solidFill>
              <a:round/>
              <a:headEnd/>
              <a:tailEnd/>
            </a:ln>
            <a:effectLst/>
          </p:spPr>
          <p:txBody>
            <a:bodyPr/>
            <a:lstStyle/>
            <a:p>
              <a:endParaRPr lang="en-US"/>
            </a:p>
          </p:txBody>
        </p:sp>
        <p:sp>
          <p:nvSpPr>
            <p:cNvPr id="19" name="Line 1052"/>
            <p:cNvSpPr>
              <a:spLocks noChangeShapeType="1"/>
            </p:cNvSpPr>
            <p:nvPr/>
          </p:nvSpPr>
          <p:spPr bwMode="auto">
            <a:xfrm>
              <a:off x="4218" y="2400"/>
              <a:ext cx="239" cy="0"/>
            </a:xfrm>
            <a:prstGeom prst="line">
              <a:avLst/>
            </a:prstGeom>
            <a:noFill/>
            <a:ln w="57150">
              <a:solidFill>
                <a:schemeClr val="tx1"/>
              </a:solidFill>
              <a:round/>
              <a:headEnd/>
              <a:tailEnd/>
            </a:ln>
            <a:effectLst/>
          </p:spPr>
          <p:txBody>
            <a:bodyPr/>
            <a:lstStyle/>
            <a:p>
              <a:endParaRPr lang="en-US"/>
            </a:p>
          </p:txBody>
        </p:sp>
        <p:sp>
          <p:nvSpPr>
            <p:cNvPr id="20" name="Line 1053"/>
            <p:cNvSpPr>
              <a:spLocks noChangeShapeType="1"/>
            </p:cNvSpPr>
            <p:nvPr/>
          </p:nvSpPr>
          <p:spPr bwMode="auto">
            <a:xfrm>
              <a:off x="4457" y="2400"/>
              <a:ext cx="240" cy="0"/>
            </a:xfrm>
            <a:prstGeom prst="line">
              <a:avLst/>
            </a:prstGeom>
            <a:noFill/>
            <a:ln w="57150">
              <a:solidFill>
                <a:schemeClr val="tx1"/>
              </a:solidFill>
              <a:round/>
              <a:headEnd/>
              <a:tailEnd/>
            </a:ln>
            <a:effectLst/>
          </p:spPr>
          <p:txBody>
            <a:bodyPr/>
            <a:lstStyle/>
            <a:p>
              <a:endParaRPr lang="en-US"/>
            </a:p>
          </p:txBody>
        </p:sp>
        <p:sp>
          <p:nvSpPr>
            <p:cNvPr id="21" name="Line 1054"/>
            <p:cNvSpPr>
              <a:spLocks noChangeShapeType="1"/>
            </p:cNvSpPr>
            <p:nvPr/>
          </p:nvSpPr>
          <p:spPr bwMode="auto">
            <a:xfrm>
              <a:off x="4697" y="2400"/>
              <a:ext cx="239" cy="0"/>
            </a:xfrm>
            <a:prstGeom prst="line">
              <a:avLst/>
            </a:prstGeom>
            <a:noFill/>
            <a:ln w="57150">
              <a:solidFill>
                <a:schemeClr val="tx1"/>
              </a:solidFill>
              <a:round/>
              <a:headEnd/>
              <a:tailEnd/>
            </a:ln>
            <a:effectLst/>
          </p:spPr>
          <p:txBody>
            <a:bodyPr/>
            <a:lstStyle/>
            <a:p>
              <a:endParaRPr lang="en-US"/>
            </a:p>
          </p:txBody>
        </p:sp>
        <p:sp>
          <p:nvSpPr>
            <p:cNvPr id="22" name="Line 1055"/>
            <p:cNvSpPr>
              <a:spLocks noChangeShapeType="1"/>
            </p:cNvSpPr>
            <p:nvPr/>
          </p:nvSpPr>
          <p:spPr bwMode="auto">
            <a:xfrm>
              <a:off x="4936" y="2400"/>
              <a:ext cx="239" cy="0"/>
            </a:xfrm>
            <a:prstGeom prst="line">
              <a:avLst/>
            </a:prstGeom>
            <a:noFill/>
            <a:ln w="57150">
              <a:solidFill>
                <a:schemeClr val="tx1"/>
              </a:solidFill>
              <a:round/>
              <a:headEnd/>
              <a:tailEnd/>
            </a:ln>
            <a:effectLst/>
          </p:spPr>
          <p:txBody>
            <a:bodyPr/>
            <a:lstStyle/>
            <a:p>
              <a:endParaRPr lang="en-US"/>
            </a:p>
          </p:txBody>
        </p:sp>
        <p:sp>
          <p:nvSpPr>
            <p:cNvPr id="23" name="Line 1056"/>
            <p:cNvSpPr>
              <a:spLocks noChangeShapeType="1"/>
            </p:cNvSpPr>
            <p:nvPr/>
          </p:nvSpPr>
          <p:spPr bwMode="auto">
            <a:xfrm>
              <a:off x="3262" y="2400"/>
              <a:ext cx="239" cy="0"/>
            </a:xfrm>
            <a:prstGeom prst="line">
              <a:avLst/>
            </a:prstGeom>
            <a:noFill/>
            <a:ln w="57150">
              <a:solidFill>
                <a:srgbClr val="CC0066"/>
              </a:solidFill>
              <a:round/>
              <a:headEnd/>
              <a:tailEnd/>
            </a:ln>
            <a:effectLst/>
          </p:spPr>
          <p:txBody>
            <a:bodyPr/>
            <a:lstStyle/>
            <a:p>
              <a:endParaRPr lang="en-US"/>
            </a:p>
          </p:txBody>
        </p:sp>
        <p:sp>
          <p:nvSpPr>
            <p:cNvPr id="24" name="Line 1057"/>
            <p:cNvSpPr>
              <a:spLocks noChangeShapeType="1"/>
            </p:cNvSpPr>
            <p:nvPr/>
          </p:nvSpPr>
          <p:spPr bwMode="auto">
            <a:xfrm flipV="1">
              <a:off x="3406" y="2400"/>
              <a:ext cx="0" cy="576"/>
            </a:xfrm>
            <a:prstGeom prst="line">
              <a:avLst/>
            </a:prstGeom>
            <a:noFill/>
            <a:ln w="28575">
              <a:solidFill>
                <a:srgbClr val="CC0066"/>
              </a:solidFill>
              <a:round/>
              <a:headEnd/>
              <a:tailEnd type="triangle" w="med" len="med"/>
            </a:ln>
            <a:effectLst/>
          </p:spPr>
          <p:txBody>
            <a:bodyPr/>
            <a:lstStyle/>
            <a:p>
              <a:endParaRPr lang="en-US"/>
            </a:p>
          </p:txBody>
        </p:sp>
        <p:sp>
          <p:nvSpPr>
            <p:cNvPr id="25" name="Text Box 1058"/>
            <p:cNvSpPr txBox="1">
              <a:spLocks noChangeArrowheads="1"/>
            </p:cNvSpPr>
            <p:nvPr/>
          </p:nvSpPr>
          <p:spPr bwMode="auto">
            <a:xfrm>
              <a:off x="2832" y="3024"/>
              <a:ext cx="1243" cy="237"/>
            </a:xfrm>
            <a:prstGeom prst="rect">
              <a:avLst/>
            </a:prstGeom>
            <a:noFill/>
            <a:ln w="9525">
              <a:solidFill>
                <a:srgbClr val="CC0066"/>
              </a:solidFill>
              <a:miter lim="800000"/>
              <a:headEnd/>
              <a:tailEnd/>
            </a:ln>
            <a:effectLst/>
          </p:spPr>
          <p:txBody>
            <a:bodyPr>
              <a:spAutoFit/>
            </a:bodyPr>
            <a:lstStyle/>
            <a:p>
              <a:pPr algn="l">
                <a:spcBef>
                  <a:spcPct val="50000"/>
                </a:spcBef>
              </a:pPr>
              <a:r>
                <a:rPr lang="zh-CN" altLang="en-US" sz="1800" b="1">
                  <a:solidFill>
                    <a:srgbClr val="CC0066"/>
                  </a:solidFill>
                  <a:ea typeface="黑体" pitchFamily="2" charset="-122"/>
                </a:rPr>
                <a:t>心室收缩期</a:t>
              </a:r>
              <a:r>
                <a:rPr lang="en-US" altLang="zh-CN" sz="1800" b="1">
                  <a:solidFill>
                    <a:srgbClr val="CC0066"/>
                  </a:solidFill>
                  <a:ea typeface="黑体" pitchFamily="2" charset="-122"/>
                </a:rPr>
                <a:t>0.3</a:t>
              </a:r>
              <a:r>
                <a:rPr lang="zh-CN" altLang="en-US" sz="1800" b="1">
                  <a:solidFill>
                    <a:srgbClr val="CC0066"/>
                  </a:solidFill>
                  <a:ea typeface="黑体" pitchFamily="2" charset="-122"/>
                </a:rPr>
                <a:t>秒</a:t>
              </a:r>
            </a:p>
          </p:txBody>
        </p:sp>
        <p:sp>
          <p:nvSpPr>
            <p:cNvPr id="26" name="Line 1059"/>
            <p:cNvSpPr>
              <a:spLocks noChangeShapeType="1"/>
            </p:cNvSpPr>
            <p:nvPr/>
          </p:nvSpPr>
          <p:spPr bwMode="auto">
            <a:xfrm flipV="1">
              <a:off x="4840" y="2400"/>
              <a:ext cx="0" cy="576"/>
            </a:xfrm>
            <a:prstGeom prst="line">
              <a:avLst/>
            </a:prstGeom>
            <a:noFill/>
            <a:ln w="28575">
              <a:solidFill>
                <a:schemeClr val="tx1"/>
              </a:solidFill>
              <a:round/>
              <a:headEnd/>
              <a:tailEnd type="triangle" w="med" len="med"/>
            </a:ln>
            <a:effectLst/>
          </p:spPr>
          <p:txBody>
            <a:bodyPr/>
            <a:lstStyle/>
            <a:p>
              <a:endParaRPr lang="en-US"/>
            </a:p>
          </p:txBody>
        </p:sp>
        <p:sp>
          <p:nvSpPr>
            <p:cNvPr id="27" name="Rectangle 1060"/>
            <p:cNvSpPr>
              <a:spLocks noChangeArrowheads="1"/>
            </p:cNvSpPr>
            <p:nvPr/>
          </p:nvSpPr>
          <p:spPr bwMode="auto">
            <a:xfrm>
              <a:off x="4362" y="3034"/>
              <a:ext cx="1172" cy="237"/>
            </a:xfrm>
            <a:prstGeom prst="rect">
              <a:avLst/>
            </a:prstGeom>
            <a:noFill/>
            <a:ln w="9525">
              <a:solidFill>
                <a:schemeClr val="tx1"/>
              </a:solidFill>
              <a:miter lim="800000"/>
              <a:headEnd/>
              <a:tailEnd/>
            </a:ln>
            <a:effectLst/>
          </p:spPr>
          <p:txBody>
            <a:bodyPr wrap="none">
              <a:spAutoFit/>
            </a:bodyPr>
            <a:lstStyle/>
            <a:p>
              <a:pPr algn="l"/>
              <a:r>
                <a:rPr lang="zh-CN" altLang="en-US" sz="1800" b="1">
                  <a:ea typeface="黑体" pitchFamily="2" charset="-122"/>
                </a:rPr>
                <a:t>心室舒张期</a:t>
              </a:r>
              <a:r>
                <a:rPr lang="en-US" altLang="zh-CN" sz="1800" b="1">
                  <a:ea typeface="黑体" pitchFamily="2" charset="-122"/>
                </a:rPr>
                <a:t>0.5</a:t>
              </a:r>
              <a:r>
                <a:rPr lang="zh-CN" altLang="en-US" sz="1800" b="1">
                  <a:ea typeface="黑体" pitchFamily="2" charset="-122"/>
                </a:rPr>
                <a:t>秒</a:t>
              </a:r>
            </a:p>
          </p:txBody>
        </p:sp>
      </p:grpSp>
      <p:sp>
        <p:nvSpPr>
          <p:cNvPr id="28" name="Rectangle 1061"/>
          <p:cNvSpPr>
            <a:spLocks noChangeArrowheads="1"/>
          </p:cNvSpPr>
          <p:nvPr/>
        </p:nvSpPr>
        <p:spPr bwMode="auto">
          <a:xfrm>
            <a:off x="3643306" y="1214422"/>
            <a:ext cx="981075" cy="485775"/>
          </a:xfrm>
          <a:prstGeom prst="rect">
            <a:avLst/>
          </a:prstGeom>
          <a:noFill/>
          <a:ln w="28575">
            <a:solidFill>
              <a:srgbClr val="CC0066"/>
            </a:solidFill>
            <a:prstDash val="sysDot"/>
            <a:miter lim="800000"/>
            <a:headEnd/>
            <a:tailEnd/>
          </a:ln>
          <a:effectLst/>
        </p:spPr>
        <p:txBody>
          <a:bodyPr wrap="none">
            <a:spAutoFit/>
          </a:bodyPr>
          <a:lstStyle/>
          <a:p>
            <a:r>
              <a:rPr lang="en-US" altLang="zh-CN" sz="2400" b="1" dirty="0">
                <a:latin typeface="黑体" pitchFamily="2" charset="-122"/>
                <a:ea typeface="黑体" pitchFamily="2" charset="-122"/>
              </a:rPr>
              <a:t>0.8</a:t>
            </a:r>
            <a:r>
              <a:rPr lang="zh-CN" altLang="en-US" sz="2400" b="1" dirty="0">
                <a:latin typeface="黑体" pitchFamily="2" charset="-122"/>
                <a:ea typeface="黑体" pitchFamily="2" charset="-122"/>
              </a:rPr>
              <a:t>秒</a:t>
            </a:r>
          </a:p>
        </p:txBody>
      </p:sp>
      <p:sp>
        <p:nvSpPr>
          <p:cNvPr id="29" name="Line 1064"/>
          <p:cNvSpPr>
            <a:spLocks noChangeShapeType="1"/>
          </p:cNvSpPr>
          <p:nvPr/>
        </p:nvSpPr>
        <p:spPr bwMode="auto">
          <a:xfrm>
            <a:off x="3047993" y="1900222"/>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30" name="Line 1067"/>
          <p:cNvSpPr>
            <a:spLocks noChangeShapeType="1"/>
          </p:cNvSpPr>
          <p:nvPr/>
        </p:nvSpPr>
        <p:spPr bwMode="auto">
          <a:xfrm flipV="1">
            <a:off x="4190993" y="1900222"/>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31" name="Line 1068"/>
          <p:cNvSpPr>
            <a:spLocks noChangeShapeType="1"/>
          </p:cNvSpPr>
          <p:nvPr/>
        </p:nvSpPr>
        <p:spPr bwMode="auto">
          <a:xfrm>
            <a:off x="5714993" y="1900222"/>
            <a:ext cx="0" cy="1676400"/>
          </a:xfrm>
          <a:prstGeom prst="line">
            <a:avLst/>
          </a:prstGeom>
          <a:noFill/>
          <a:ln w="28575" cap="rnd">
            <a:solidFill>
              <a:srgbClr val="CC0066"/>
            </a:solidFill>
            <a:prstDash val="sysDot"/>
            <a:round/>
            <a:headEnd/>
            <a:tailEnd/>
          </a:ln>
          <a:effectLst/>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srcRect/>
          <a:stretch>
            <a:fillRect/>
          </a:stretch>
        </p:blipFill>
        <p:spPr bwMode="auto">
          <a:xfrm>
            <a:off x="142844" y="214290"/>
            <a:ext cx="1800225" cy="352425"/>
          </a:xfrm>
          <a:prstGeom prst="rect">
            <a:avLst/>
          </a:prstGeom>
          <a:noFill/>
          <a:ln w="9525">
            <a:noFill/>
            <a:miter lim="800000"/>
            <a:headEnd/>
            <a:tailEnd/>
          </a:ln>
          <a:effectLst/>
        </p:spPr>
      </p:pic>
      <p:pic>
        <p:nvPicPr>
          <p:cNvPr id="20485" name="Picture 5" descr="Image result for heart anatomy"/>
          <p:cNvPicPr>
            <a:picLocks noChangeAspect="1" noChangeArrowheads="1"/>
          </p:cNvPicPr>
          <p:nvPr/>
        </p:nvPicPr>
        <p:blipFill>
          <a:blip r:embed="rId3"/>
          <a:srcRect/>
          <a:stretch>
            <a:fillRect/>
          </a:stretch>
        </p:blipFill>
        <p:spPr bwMode="auto">
          <a:xfrm>
            <a:off x="2214546" y="0"/>
            <a:ext cx="4953035" cy="3714776"/>
          </a:xfrm>
          <a:prstGeom prst="rect">
            <a:avLst/>
          </a:prstGeom>
          <a:noFill/>
        </p:spPr>
      </p:pic>
      <p:pic>
        <p:nvPicPr>
          <p:cNvPr id="20486" name="Picture 6"/>
          <p:cNvPicPr>
            <a:picLocks noChangeAspect="1" noChangeArrowheads="1"/>
          </p:cNvPicPr>
          <p:nvPr/>
        </p:nvPicPr>
        <p:blipFill>
          <a:blip r:embed="rId4"/>
          <a:srcRect/>
          <a:stretch>
            <a:fillRect/>
          </a:stretch>
        </p:blipFill>
        <p:spPr bwMode="auto">
          <a:xfrm>
            <a:off x="714348" y="3714752"/>
            <a:ext cx="7429552" cy="2978676"/>
          </a:xfrm>
          <a:prstGeom prst="rect">
            <a:avLst/>
          </a:prstGeom>
          <a:noFill/>
          <a:ln w="9525">
            <a:noFill/>
            <a:miter lim="800000"/>
            <a:headEnd/>
            <a:tailEnd/>
          </a:ln>
          <a:effectLst/>
        </p:spPr>
      </p:pic>
      <p:sp>
        <p:nvSpPr>
          <p:cNvPr id="5" name="矩形 4"/>
          <p:cNvSpPr/>
          <p:nvPr/>
        </p:nvSpPr>
        <p:spPr>
          <a:xfrm>
            <a:off x="6215074" y="500042"/>
            <a:ext cx="1569660" cy="369332"/>
          </a:xfrm>
          <a:prstGeom prst="rect">
            <a:avLst/>
          </a:prstGeom>
        </p:spPr>
        <p:txBody>
          <a:bodyPr wrap="none">
            <a:spAutoFit/>
          </a:bodyPr>
          <a:lstStyle/>
          <a:p>
            <a:r>
              <a:rPr lang="zh-CN" altLang="en-US" dirty="0" smtClean="0"/>
              <a:t>左锁骨下动脉</a:t>
            </a:r>
            <a:endParaRPr lang="en-US" dirty="0"/>
          </a:p>
        </p:txBody>
      </p:sp>
      <p:sp>
        <p:nvSpPr>
          <p:cNvPr id="6" name="矩形 5"/>
          <p:cNvSpPr/>
          <p:nvPr/>
        </p:nvSpPr>
        <p:spPr>
          <a:xfrm>
            <a:off x="6357950" y="142852"/>
            <a:ext cx="1338828" cy="369332"/>
          </a:xfrm>
          <a:prstGeom prst="rect">
            <a:avLst/>
          </a:prstGeom>
        </p:spPr>
        <p:txBody>
          <a:bodyPr wrap="none">
            <a:spAutoFit/>
          </a:bodyPr>
          <a:lstStyle/>
          <a:p>
            <a:r>
              <a:rPr lang="zh-CN" altLang="en-US" dirty="0" smtClean="0"/>
              <a:t>左颈总动脉</a:t>
            </a:r>
            <a:endParaRPr lang="en-US" dirty="0"/>
          </a:p>
        </p:txBody>
      </p:sp>
      <p:sp>
        <p:nvSpPr>
          <p:cNvPr id="7" name="矩形 6"/>
          <p:cNvSpPr/>
          <p:nvPr/>
        </p:nvSpPr>
        <p:spPr>
          <a:xfrm>
            <a:off x="2500298" y="142852"/>
            <a:ext cx="1338828" cy="369332"/>
          </a:xfrm>
          <a:prstGeom prst="rect">
            <a:avLst/>
          </a:prstGeom>
        </p:spPr>
        <p:txBody>
          <a:bodyPr wrap="none">
            <a:spAutoFit/>
          </a:bodyPr>
          <a:lstStyle/>
          <a:p>
            <a:r>
              <a:rPr lang="zh-CN" altLang="en-US" dirty="0" smtClean="0"/>
              <a:t>头臂动脉干</a:t>
            </a:r>
            <a:endParaRPr lang="en-US" dirty="0"/>
          </a:p>
        </p:txBody>
      </p:sp>
      <p:sp>
        <p:nvSpPr>
          <p:cNvPr id="8" name="矩形 7"/>
          <p:cNvSpPr/>
          <p:nvPr/>
        </p:nvSpPr>
        <p:spPr>
          <a:xfrm>
            <a:off x="6143636" y="3357562"/>
            <a:ext cx="646331" cy="369332"/>
          </a:xfrm>
          <a:prstGeom prst="rect">
            <a:avLst/>
          </a:prstGeom>
        </p:spPr>
        <p:txBody>
          <a:bodyPr wrap="none">
            <a:spAutoFit/>
          </a:bodyPr>
          <a:lstStyle/>
          <a:p>
            <a:r>
              <a:rPr lang="zh-CN" altLang="en-US" dirty="0" smtClean="0"/>
              <a:t>隔膜</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571472" y="142852"/>
            <a:ext cx="7820025" cy="3019425"/>
          </a:xfrm>
          <a:prstGeom prst="rect">
            <a:avLst/>
          </a:prstGeom>
          <a:noFill/>
          <a:ln w="9525">
            <a:noFill/>
            <a:miter lim="800000"/>
            <a:headEnd/>
            <a:tailEnd/>
          </a:ln>
          <a:effectLst/>
        </p:spPr>
      </p:pic>
      <p:pic>
        <p:nvPicPr>
          <p:cNvPr id="43010" name="Picture 2"/>
          <p:cNvPicPr>
            <a:picLocks noChangeAspect="1" noChangeArrowheads="1"/>
          </p:cNvPicPr>
          <p:nvPr/>
        </p:nvPicPr>
        <p:blipFill>
          <a:blip r:embed="rId3"/>
          <a:srcRect/>
          <a:stretch>
            <a:fillRect/>
          </a:stretch>
        </p:blipFill>
        <p:spPr bwMode="auto">
          <a:xfrm>
            <a:off x="571472" y="3429000"/>
            <a:ext cx="7639050" cy="2143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571472" y="142852"/>
            <a:ext cx="7820025" cy="3019425"/>
          </a:xfrm>
          <a:prstGeom prst="rect">
            <a:avLst/>
          </a:prstGeom>
          <a:noFill/>
          <a:ln w="9525">
            <a:noFill/>
            <a:miter lim="800000"/>
            <a:headEnd/>
            <a:tailEnd/>
          </a:ln>
          <a:effectLst/>
        </p:spPr>
      </p:pic>
      <p:pic>
        <p:nvPicPr>
          <p:cNvPr id="44034" name="Picture 2"/>
          <p:cNvPicPr>
            <a:picLocks noChangeAspect="1" noChangeArrowheads="1"/>
          </p:cNvPicPr>
          <p:nvPr/>
        </p:nvPicPr>
        <p:blipFill>
          <a:blip r:embed="rId3"/>
          <a:srcRect/>
          <a:stretch>
            <a:fillRect/>
          </a:stretch>
        </p:blipFill>
        <p:spPr bwMode="auto">
          <a:xfrm>
            <a:off x="500034" y="3357562"/>
            <a:ext cx="7543800" cy="581025"/>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a:srcRect/>
          <a:stretch>
            <a:fillRect/>
          </a:stretch>
        </p:blipFill>
        <p:spPr bwMode="auto">
          <a:xfrm>
            <a:off x="500034" y="4071942"/>
            <a:ext cx="7553325" cy="962025"/>
          </a:xfrm>
          <a:prstGeom prst="rect">
            <a:avLst/>
          </a:prstGeom>
          <a:noFill/>
          <a:ln w="9525">
            <a:noFill/>
            <a:miter lim="800000"/>
            <a:headEnd/>
            <a:tailEnd/>
          </a:ln>
          <a:effectLst/>
        </p:spPr>
      </p:pic>
      <p:pic>
        <p:nvPicPr>
          <p:cNvPr id="44036" name="Picture 4"/>
          <p:cNvPicPr>
            <a:picLocks noChangeAspect="1" noChangeArrowheads="1"/>
          </p:cNvPicPr>
          <p:nvPr/>
        </p:nvPicPr>
        <p:blipFill>
          <a:blip r:embed="rId5"/>
          <a:srcRect/>
          <a:stretch>
            <a:fillRect/>
          </a:stretch>
        </p:blipFill>
        <p:spPr bwMode="auto">
          <a:xfrm>
            <a:off x="357158" y="4929198"/>
            <a:ext cx="7648575" cy="1285875"/>
          </a:xfrm>
          <a:prstGeom prst="rect">
            <a:avLst/>
          </a:prstGeom>
          <a:noFill/>
          <a:ln w="9525">
            <a:noFill/>
            <a:miter lim="800000"/>
            <a:headEnd/>
            <a:tailEnd/>
          </a:ln>
          <a:effectLst/>
        </p:spPr>
      </p:pic>
      <p:sp>
        <p:nvSpPr>
          <p:cNvPr id="6" name="矩形 5"/>
          <p:cNvSpPr/>
          <p:nvPr/>
        </p:nvSpPr>
        <p:spPr>
          <a:xfrm>
            <a:off x="928662" y="4071942"/>
            <a:ext cx="7286676" cy="1428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714348" y="357166"/>
            <a:ext cx="7648575" cy="2962275"/>
          </a:xfrm>
          <a:prstGeom prst="rect">
            <a:avLst/>
          </a:prstGeom>
          <a:noFill/>
          <a:ln w="9525">
            <a:noFill/>
            <a:miter lim="800000"/>
            <a:headEnd/>
            <a:tailEnd/>
          </a:ln>
          <a:effectLst/>
        </p:spPr>
      </p:pic>
      <p:pic>
        <p:nvPicPr>
          <p:cNvPr id="45060" name="Picture 4"/>
          <p:cNvPicPr>
            <a:picLocks noChangeAspect="1" noChangeArrowheads="1"/>
          </p:cNvPicPr>
          <p:nvPr/>
        </p:nvPicPr>
        <p:blipFill>
          <a:blip r:embed="rId3"/>
          <a:srcRect/>
          <a:stretch>
            <a:fillRect/>
          </a:stretch>
        </p:blipFill>
        <p:spPr bwMode="auto">
          <a:xfrm>
            <a:off x="714348" y="3571876"/>
            <a:ext cx="7581900" cy="2552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2" name="Picture 2"/>
          <p:cNvPicPr>
            <a:picLocks noChangeAspect="1" noChangeArrowheads="1"/>
          </p:cNvPicPr>
          <p:nvPr/>
        </p:nvPicPr>
        <p:blipFill>
          <a:blip r:embed="rId2"/>
          <a:srcRect/>
          <a:stretch>
            <a:fillRect/>
          </a:stretch>
        </p:blipFill>
        <p:spPr bwMode="auto">
          <a:xfrm>
            <a:off x="685800" y="490538"/>
            <a:ext cx="7772400" cy="5876925"/>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714348" y="500042"/>
            <a:ext cx="7658100" cy="3248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857224" y="142852"/>
            <a:ext cx="7358114" cy="3035988"/>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785786" y="3571876"/>
            <a:ext cx="7534275" cy="1495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3" name="Picture 3"/>
          <p:cNvPicPr>
            <a:picLocks noChangeAspect="1" noChangeArrowheads="1"/>
          </p:cNvPicPr>
          <p:nvPr/>
        </p:nvPicPr>
        <p:blipFill>
          <a:blip r:embed="rId2"/>
          <a:srcRect/>
          <a:stretch>
            <a:fillRect/>
          </a:stretch>
        </p:blipFill>
        <p:spPr bwMode="auto">
          <a:xfrm>
            <a:off x="1895475" y="1190625"/>
            <a:ext cx="5353050" cy="4476750"/>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6"/>
          <p:cNvSpPr>
            <a:spLocks noGrp="1"/>
          </p:cNvSpPr>
          <p:nvPr>
            <p:ph type="sldNum" sz="quarter" idx="12"/>
          </p:nvPr>
        </p:nvSpPr>
        <p:spPr/>
        <p:txBody>
          <a:bodyPr/>
          <a:lstStyle/>
          <a:p>
            <a:fld id="{F6130071-20F2-4C81-ADBB-E0DAB79BB665}" type="slidenum">
              <a:rPr lang="en-US"/>
              <a:pPr/>
              <a:t>117</a:t>
            </a:fld>
            <a:endParaRPr lang="en-US"/>
          </a:p>
        </p:txBody>
      </p:sp>
      <p:graphicFrame>
        <p:nvGraphicFramePr>
          <p:cNvPr id="43010" name="Object 2"/>
          <p:cNvGraphicFramePr>
            <a:graphicFrameLocks noChangeAspect="1"/>
          </p:cNvGraphicFramePr>
          <p:nvPr>
            <p:ph type="clipArt" sz="half" idx="1"/>
          </p:nvPr>
        </p:nvGraphicFramePr>
        <p:xfrm>
          <a:off x="457200" y="152400"/>
          <a:ext cx="8077200" cy="3200400"/>
        </p:xfrm>
        <a:graphic>
          <a:graphicData uri="http://schemas.openxmlformats.org/presentationml/2006/ole">
            <p:oleObj spid="_x0000_s48130" name="Photo Editor Photo" r:id="rId3" imgW="25942857" imgH="10580952" progId="">
              <p:embed/>
            </p:oleObj>
          </a:graphicData>
        </a:graphic>
      </p:graphicFrame>
      <p:sp>
        <p:nvSpPr>
          <p:cNvPr id="43011" name="Rectangle 3"/>
          <p:cNvSpPr>
            <a:spLocks noGrp="1" noChangeArrowheads="1"/>
          </p:cNvSpPr>
          <p:nvPr>
            <p:ph type="body" sz="half" idx="2"/>
          </p:nvPr>
        </p:nvSpPr>
        <p:spPr>
          <a:xfrm>
            <a:off x="381000" y="3810000"/>
            <a:ext cx="8153400" cy="2895600"/>
          </a:xfrm>
        </p:spPr>
        <p:txBody>
          <a:bodyPr/>
          <a:lstStyle/>
          <a:p>
            <a:pPr>
              <a:buFontTx/>
              <a:buNone/>
            </a:pPr>
            <a:r>
              <a:rPr lang="en-US" sz="2800" dirty="0"/>
              <a:t>Consider a cylindrical vessel section of:</a:t>
            </a:r>
          </a:p>
          <a:p>
            <a:pPr>
              <a:buFontTx/>
              <a:buNone/>
            </a:pPr>
            <a:r>
              <a:rPr lang="en-US" sz="2800" i="1" dirty="0"/>
              <a:t>L</a:t>
            </a:r>
            <a:r>
              <a:rPr lang="en-US" sz="2800" dirty="0"/>
              <a:t> = Length</a:t>
            </a:r>
          </a:p>
          <a:p>
            <a:pPr>
              <a:buFontTx/>
              <a:buNone/>
            </a:pPr>
            <a:r>
              <a:rPr lang="en-US" sz="2800" dirty="0"/>
              <a:t>D = Internal diameter</a:t>
            </a:r>
          </a:p>
          <a:p>
            <a:pPr>
              <a:buFontTx/>
              <a:buNone/>
            </a:pPr>
            <a:r>
              <a:rPr lang="en-US" sz="2800" dirty="0"/>
              <a:t>t = Wall thickness</a:t>
            </a:r>
            <a:endParaRPr lang="en-US" sz="2800" i="1" dirty="0"/>
          </a:p>
          <a:p>
            <a:pPr>
              <a:buFontTx/>
              <a:buNone/>
            </a:pPr>
            <a:r>
              <a:rPr lang="en-US" sz="2800" dirty="0"/>
              <a:t>p = fluid pressure inside the vessel.  </a:t>
            </a:r>
          </a:p>
        </p:txBody>
      </p:sp>
      <p:sp>
        <p:nvSpPr>
          <p:cNvPr id="43012" name="Text Box 4"/>
          <p:cNvSpPr txBox="1">
            <a:spLocks noChangeArrowheads="1"/>
          </p:cNvSpPr>
          <p:nvPr/>
        </p:nvSpPr>
        <p:spPr bwMode="auto">
          <a:xfrm>
            <a:off x="533400" y="3124200"/>
            <a:ext cx="7696200" cy="457200"/>
          </a:xfrm>
          <a:prstGeom prst="rect">
            <a:avLst/>
          </a:prstGeom>
          <a:noFill/>
          <a:ln w="9525">
            <a:noFill/>
            <a:miter lim="800000"/>
            <a:headEnd/>
            <a:tailEnd/>
          </a:ln>
          <a:effectLst/>
        </p:spPr>
        <p:txBody>
          <a:bodyPr>
            <a:spAutoFit/>
          </a:bodyPr>
          <a:lstStyle/>
          <a:p>
            <a:pPr>
              <a:spcBef>
                <a:spcPct val="50000"/>
              </a:spcBef>
            </a:pPr>
            <a:r>
              <a:rPr lang="en-US"/>
              <a:t>Figure 6-1. Thin Walled Pressure Vessels</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E518D075-3F12-4883-B6C2-8C9C32937971}" type="slidenum">
              <a:rPr lang="en-US"/>
              <a:pPr/>
              <a:t>118</a:t>
            </a:fld>
            <a:endParaRPr lang="en-US"/>
          </a:p>
        </p:txBody>
      </p:sp>
      <p:sp>
        <p:nvSpPr>
          <p:cNvPr id="48131" name="Rectangle 3"/>
          <p:cNvSpPr>
            <a:spLocks noGrp="1" noChangeArrowheads="1"/>
          </p:cNvSpPr>
          <p:nvPr>
            <p:ph type="body" idx="1"/>
          </p:nvPr>
        </p:nvSpPr>
        <p:spPr>
          <a:xfrm>
            <a:off x="279400" y="3706813"/>
            <a:ext cx="8610600" cy="2809875"/>
          </a:xfrm>
        </p:spPr>
        <p:txBody>
          <a:bodyPr/>
          <a:lstStyle/>
          <a:p>
            <a:pPr marL="0" indent="0">
              <a:buFontTx/>
              <a:buNone/>
            </a:pPr>
            <a:r>
              <a:rPr lang="en-US" sz="2800" dirty="0"/>
              <a:t>By examining the free-body diagram of the lower half of the cylinder (Fig. 6-1b), one sees that the summation of forces acting normal to the mid-plane is given by :</a:t>
            </a:r>
          </a:p>
          <a:p>
            <a:pPr marL="0" indent="0">
              <a:buFontTx/>
              <a:buNone/>
            </a:pPr>
            <a:r>
              <a:rPr lang="en-US" sz="2800" dirty="0"/>
              <a:t>	</a:t>
            </a:r>
          </a:p>
          <a:p>
            <a:pPr marL="0" indent="0">
              <a:buFontTx/>
              <a:buNone/>
            </a:pPr>
            <a:r>
              <a:rPr lang="en-US" sz="2800" dirty="0"/>
              <a:t>	[</a:t>
            </a:r>
            <a:r>
              <a:rPr lang="en-US" sz="2800" dirty="0">
                <a:latin typeface="Symbol" pitchFamily="18" charset="2"/>
              </a:rPr>
              <a:t>S</a:t>
            </a:r>
            <a:r>
              <a:rPr lang="en-US" sz="2800" dirty="0"/>
              <a:t>F = 0 ]   </a:t>
            </a:r>
            <a:r>
              <a:rPr lang="en-US" sz="2800" i="1" dirty="0"/>
              <a:t> F</a:t>
            </a:r>
            <a:r>
              <a:rPr lang="en-US" sz="2800" dirty="0"/>
              <a:t>  =  </a:t>
            </a:r>
            <a:r>
              <a:rPr lang="en-US" sz="2800" i="1" dirty="0" err="1"/>
              <a:t>pDL</a:t>
            </a:r>
            <a:r>
              <a:rPr lang="en-US" sz="2800" i="1" dirty="0"/>
              <a:t>  </a:t>
            </a:r>
            <a:r>
              <a:rPr lang="en-US" sz="2800" dirty="0"/>
              <a:t>=  2</a:t>
            </a:r>
            <a:r>
              <a:rPr lang="en-US" sz="2800" i="1" dirty="0"/>
              <a:t>P	</a:t>
            </a:r>
            <a:r>
              <a:rPr lang="en-US" sz="2800" dirty="0"/>
              <a:t>	</a:t>
            </a:r>
            <a:endParaRPr lang="en-US" dirty="0"/>
          </a:p>
        </p:txBody>
      </p:sp>
      <p:sp>
        <p:nvSpPr>
          <p:cNvPr id="48133" name="Text Box 5"/>
          <p:cNvSpPr txBox="1">
            <a:spLocks noChangeArrowheads="1"/>
          </p:cNvSpPr>
          <p:nvPr/>
        </p:nvSpPr>
        <p:spPr bwMode="auto">
          <a:xfrm>
            <a:off x="7964488" y="5522913"/>
            <a:ext cx="989012" cy="457200"/>
          </a:xfrm>
          <a:prstGeom prst="rect">
            <a:avLst/>
          </a:prstGeom>
          <a:noFill/>
          <a:ln w="9525">
            <a:noFill/>
            <a:miter lim="800000"/>
            <a:headEnd/>
            <a:tailEnd/>
          </a:ln>
          <a:effectLst/>
        </p:spPr>
        <p:txBody>
          <a:bodyPr wrap="none">
            <a:spAutoFit/>
          </a:bodyPr>
          <a:lstStyle/>
          <a:p>
            <a:r>
              <a:rPr lang="en-US"/>
              <a:t>(A6.1)</a:t>
            </a:r>
            <a:endParaRPr lang="en-US" sz="1400"/>
          </a:p>
        </p:txBody>
      </p:sp>
      <p:pic>
        <p:nvPicPr>
          <p:cNvPr id="48139" name="Picture 11" descr="C:\My Documents\Web Class\free-body diagram.tif"/>
          <p:cNvPicPr>
            <a:picLocks noChangeAspect="1" noChangeArrowheads="1"/>
          </p:cNvPicPr>
          <p:nvPr/>
        </p:nvPicPr>
        <p:blipFill>
          <a:blip r:embed="rId2"/>
          <a:srcRect/>
          <a:stretch>
            <a:fillRect/>
          </a:stretch>
        </p:blipFill>
        <p:spPr bwMode="auto">
          <a:xfrm>
            <a:off x="931863" y="234950"/>
            <a:ext cx="5884862" cy="3470275"/>
          </a:xfrm>
          <a:prstGeom prst="rect">
            <a:avLst/>
          </a:prstGeom>
          <a:noFill/>
          <a:ln w="9525">
            <a:noFill/>
            <a:miter lim="800000"/>
            <a:headEnd/>
            <a:tailEnd/>
          </a:ln>
          <a:effectLst/>
        </p:spPr>
      </p:pic>
      <p:sp>
        <p:nvSpPr>
          <p:cNvPr id="48140" name="Text Box 12"/>
          <p:cNvSpPr txBox="1">
            <a:spLocks noChangeArrowheads="1"/>
          </p:cNvSpPr>
          <p:nvPr/>
        </p:nvSpPr>
        <p:spPr bwMode="auto">
          <a:xfrm>
            <a:off x="6967538" y="2112963"/>
            <a:ext cx="1747837" cy="457200"/>
          </a:xfrm>
          <a:prstGeom prst="rect">
            <a:avLst/>
          </a:prstGeom>
          <a:noFill/>
          <a:ln w="9525">
            <a:noFill/>
            <a:miter lim="800000"/>
            <a:headEnd/>
            <a:tailEnd/>
          </a:ln>
          <a:effectLst/>
        </p:spPr>
        <p:txBody>
          <a:bodyPr>
            <a:spAutoFit/>
          </a:bodyPr>
          <a:lstStyle/>
          <a:p>
            <a:pPr>
              <a:spcBef>
                <a:spcPct val="50000"/>
              </a:spcBef>
            </a:pPr>
            <a:r>
              <a:rPr lang="en-US" dirty="0"/>
              <a:t>Figure 6-1b</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604AA8F9-9840-48E6-A70D-DB7A0B70FB91}" type="slidenum">
              <a:rPr lang="en-US"/>
              <a:pPr/>
              <a:t>119</a:t>
            </a:fld>
            <a:endParaRPr lang="en-US"/>
          </a:p>
        </p:txBody>
      </p:sp>
      <p:sp>
        <p:nvSpPr>
          <p:cNvPr id="55299" name="Rectangle 3"/>
          <p:cNvSpPr>
            <a:spLocks noGrp="1" noChangeArrowheads="1"/>
          </p:cNvSpPr>
          <p:nvPr>
            <p:ph type="body" idx="1"/>
          </p:nvPr>
        </p:nvSpPr>
        <p:spPr>
          <a:xfrm>
            <a:off x="463550" y="598488"/>
            <a:ext cx="8007350" cy="5772150"/>
          </a:xfrm>
        </p:spPr>
        <p:txBody>
          <a:bodyPr/>
          <a:lstStyle/>
          <a:p>
            <a:pPr marL="0" indent="0">
              <a:buFontTx/>
              <a:buNone/>
            </a:pPr>
            <a:r>
              <a:rPr lang="en-US" sz="2800"/>
              <a:t>or</a:t>
            </a:r>
            <a:r>
              <a:rPr lang="en-US" sz="2800" i="1"/>
              <a:t>			</a:t>
            </a:r>
            <a:r>
              <a:rPr lang="en-US" sz="2800"/>
              <a:t>				</a:t>
            </a:r>
          </a:p>
          <a:p>
            <a:pPr marL="0" indent="0">
              <a:buFontTx/>
              <a:buNone/>
            </a:pPr>
            <a:endParaRPr lang="en-US" sz="2800"/>
          </a:p>
          <a:p>
            <a:pPr marL="0" indent="0">
              <a:buFontTx/>
              <a:buNone/>
            </a:pPr>
            <a:r>
              <a:rPr lang="en-US" sz="2800"/>
              <a:t>The tangential or “hoop” stress, </a:t>
            </a:r>
            <a:r>
              <a:rPr lang="en-US" sz="2800">
                <a:latin typeface="Symbol" pitchFamily="18" charset="2"/>
              </a:rPr>
              <a:t>s</a:t>
            </a:r>
            <a:r>
              <a:rPr lang="en-US" sz="2800" i="1" baseline="-12000"/>
              <a:t>t</a:t>
            </a:r>
            <a:r>
              <a:rPr lang="en-US" sz="2800"/>
              <a:t>, acting on the wall thickness is then found to be:</a:t>
            </a:r>
          </a:p>
          <a:p>
            <a:pPr marL="0" indent="0">
              <a:buFontTx/>
              <a:buNone/>
            </a:pPr>
            <a:endParaRPr lang="en-US" sz="2800">
              <a:latin typeface="Symbol" pitchFamily="18" charset="2"/>
            </a:endParaRPr>
          </a:p>
          <a:p>
            <a:pPr marL="0" indent="0">
              <a:buFontTx/>
              <a:buNone/>
            </a:pPr>
            <a:r>
              <a:rPr lang="en-US" sz="2800">
                <a:latin typeface="Symbol" pitchFamily="18" charset="2"/>
              </a:rPr>
              <a:t>			</a:t>
            </a:r>
            <a:r>
              <a:rPr lang="en-US" sz="2800"/>
              <a:t>		</a:t>
            </a:r>
          </a:p>
          <a:p>
            <a:pPr marL="0" indent="0">
              <a:buFontTx/>
              <a:buNone/>
            </a:pPr>
            <a:endParaRPr lang="en-US"/>
          </a:p>
          <a:p>
            <a:pPr marL="0" indent="0">
              <a:buFontTx/>
              <a:buNone/>
            </a:pPr>
            <a:r>
              <a:rPr lang="en-US" sz="2800"/>
              <a:t>or</a:t>
            </a:r>
          </a:p>
          <a:p>
            <a:pPr marL="0" indent="0">
              <a:buFontTx/>
              <a:buNone/>
            </a:pPr>
            <a:endParaRPr lang="en-US" sz="2800"/>
          </a:p>
          <a:p>
            <a:pPr marL="0" indent="0">
              <a:buFontTx/>
              <a:buNone/>
            </a:pPr>
            <a:endParaRPr lang="en-US" sz="2800"/>
          </a:p>
          <a:p>
            <a:pPr marL="0" indent="0">
              <a:buFontTx/>
              <a:buNone/>
            </a:pPr>
            <a:r>
              <a:rPr lang="en-US" sz="2800"/>
              <a:t>where </a:t>
            </a:r>
            <a:r>
              <a:rPr lang="en-US" sz="2800" i="1"/>
              <a:t>r</a:t>
            </a:r>
            <a:r>
              <a:rPr lang="en-US" sz="2800"/>
              <a:t> is the radius of the vessel.</a:t>
            </a:r>
          </a:p>
        </p:txBody>
      </p:sp>
      <p:graphicFrame>
        <p:nvGraphicFramePr>
          <p:cNvPr id="55300" name="Object 4"/>
          <p:cNvGraphicFramePr>
            <a:graphicFrameLocks noChangeAspect="1"/>
          </p:cNvGraphicFramePr>
          <p:nvPr/>
        </p:nvGraphicFramePr>
        <p:xfrm>
          <a:off x="3840163" y="604838"/>
          <a:ext cx="1600200" cy="825500"/>
        </p:xfrm>
        <a:graphic>
          <a:graphicData uri="http://schemas.openxmlformats.org/presentationml/2006/ole">
            <p:oleObj spid="_x0000_s49154" name="Equation" r:id="rId3" imgW="1600200" imgH="825480" progId="Equation.3">
              <p:embed/>
            </p:oleObj>
          </a:graphicData>
        </a:graphic>
      </p:graphicFrame>
      <p:sp>
        <p:nvSpPr>
          <p:cNvPr id="55301" name="Text Box 5"/>
          <p:cNvSpPr txBox="1">
            <a:spLocks noChangeArrowheads="1"/>
          </p:cNvSpPr>
          <p:nvPr/>
        </p:nvSpPr>
        <p:spPr bwMode="auto">
          <a:xfrm>
            <a:off x="7859713" y="757238"/>
            <a:ext cx="989012" cy="457200"/>
          </a:xfrm>
          <a:prstGeom prst="rect">
            <a:avLst/>
          </a:prstGeom>
          <a:noFill/>
          <a:ln w="9525">
            <a:noFill/>
            <a:miter lim="800000"/>
            <a:headEnd/>
            <a:tailEnd/>
          </a:ln>
          <a:effectLst/>
        </p:spPr>
        <p:txBody>
          <a:bodyPr wrap="none">
            <a:spAutoFit/>
          </a:bodyPr>
          <a:lstStyle/>
          <a:p>
            <a:r>
              <a:rPr lang="en-US"/>
              <a:t>(A6.2)</a:t>
            </a:r>
            <a:endParaRPr lang="en-US" sz="1400"/>
          </a:p>
        </p:txBody>
      </p:sp>
      <p:sp>
        <p:nvSpPr>
          <p:cNvPr id="55302" name="Text Box 6"/>
          <p:cNvSpPr txBox="1">
            <a:spLocks noChangeArrowheads="1"/>
          </p:cNvSpPr>
          <p:nvPr/>
        </p:nvSpPr>
        <p:spPr bwMode="auto">
          <a:xfrm>
            <a:off x="7948613" y="3195638"/>
            <a:ext cx="989012" cy="457200"/>
          </a:xfrm>
          <a:prstGeom prst="rect">
            <a:avLst/>
          </a:prstGeom>
          <a:noFill/>
          <a:ln w="9525">
            <a:noFill/>
            <a:miter lim="800000"/>
            <a:headEnd/>
            <a:tailEnd/>
          </a:ln>
          <a:effectLst/>
        </p:spPr>
        <p:txBody>
          <a:bodyPr wrap="none">
            <a:spAutoFit/>
          </a:bodyPr>
          <a:lstStyle/>
          <a:p>
            <a:r>
              <a:rPr lang="en-US"/>
              <a:t>(A6.3)</a:t>
            </a:r>
            <a:endParaRPr lang="en-US" sz="1400"/>
          </a:p>
        </p:txBody>
      </p:sp>
      <p:graphicFrame>
        <p:nvGraphicFramePr>
          <p:cNvPr id="55303" name="Object 7"/>
          <p:cNvGraphicFramePr>
            <a:graphicFrameLocks noChangeAspect="1"/>
          </p:cNvGraphicFramePr>
          <p:nvPr/>
        </p:nvGraphicFramePr>
        <p:xfrm>
          <a:off x="2732088" y="3044825"/>
          <a:ext cx="3594100" cy="825500"/>
        </p:xfrm>
        <a:graphic>
          <a:graphicData uri="http://schemas.openxmlformats.org/presentationml/2006/ole">
            <p:oleObj spid="_x0000_s49155" name="Equation" r:id="rId4" imgW="3593880" imgH="825480" progId="Equation.3">
              <p:embed/>
            </p:oleObj>
          </a:graphicData>
        </a:graphic>
      </p:graphicFrame>
      <p:graphicFrame>
        <p:nvGraphicFramePr>
          <p:cNvPr id="55304" name="Object 8"/>
          <p:cNvGraphicFramePr>
            <a:graphicFrameLocks noChangeAspect="1"/>
          </p:cNvGraphicFramePr>
          <p:nvPr/>
        </p:nvGraphicFramePr>
        <p:xfrm>
          <a:off x="3975100" y="4691063"/>
          <a:ext cx="1346200" cy="825500"/>
        </p:xfrm>
        <a:graphic>
          <a:graphicData uri="http://schemas.openxmlformats.org/presentationml/2006/ole">
            <p:oleObj spid="_x0000_s49156" name="Equation" r:id="rId5" imgW="1346040" imgH="825480" progId="Equation.3">
              <p:embed/>
            </p:oleObj>
          </a:graphicData>
        </a:graphic>
      </p:graphicFrame>
      <p:sp>
        <p:nvSpPr>
          <p:cNvPr id="55305" name="Text Box 9"/>
          <p:cNvSpPr txBox="1">
            <a:spLocks noChangeArrowheads="1"/>
          </p:cNvSpPr>
          <p:nvPr/>
        </p:nvSpPr>
        <p:spPr bwMode="auto">
          <a:xfrm>
            <a:off x="7996238" y="4808538"/>
            <a:ext cx="989012" cy="457200"/>
          </a:xfrm>
          <a:prstGeom prst="rect">
            <a:avLst/>
          </a:prstGeom>
          <a:noFill/>
          <a:ln w="9525">
            <a:noFill/>
            <a:miter lim="800000"/>
            <a:headEnd/>
            <a:tailEnd/>
          </a:ln>
          <a:effectLst/>
        </p:spPr>
        <p:txBody>
          <a:bodyPr wrap="none">
            <a:spAutoFit/>
          </a:bodyPr>
          <a:lstStyle/>
          <a:p>
            <a:r>
              <a:rPr lang="en-US"/>
              <a:t>(A6.4)</a:t>
            </a:r>
            <a:endParaRPr lang="en-US" sz="14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214282" y="142852"/>
            <a:ext cx="3771900" cy="476250"/>
          </a:xfrm>
          <a:prstGeom prst="rect">
            <a:avLst/>
          </a:prstGeom>
          <a:noFill/>
          <a:ln w="9525">
            <a:noFill/>
            <a:miter lim="800000"/>
            <a:headEnd/>
            <a:tailEnd/>
          </a:ln>
          <a:effectLst/>
        </p:spPr>
      </p:pic>
      <p:pic>
        <p:nvPicPr>
          <p:cNvPr id="3" name="Picture 5" descr="Image result for heart anatomy"/>
          <p:cNvPicPr>
            <a:picLocks noChangeAspect="1" noChangeArrowheads="1"/>
          </p:cNvPicPr>
          <p:nvPr/>
        </p:nvPicPr>
        <p:blipFill>
          <a:blip r:embed="rId3"/>
          <a:srcRect/>
          <a:stretch>
            <a:fillRect/>
          </a:stretch>
        </p:blipFill>
        <p:spPr bwMode="auto">
          <a:xfrm>
            <a:off x="357158" y="714356"/>
            <a:ext cx="4953035" cy="3714776"/>
          </a:xfrm>
          <a:prstGeom prst="rect">
            <a:avLst/>
          </a:prstGeom>
          <a:noFill/>
        </p:spPr>
      </p:pic>
      <p:pic>
        <p:nvPicPr>
          <p:cNvPr id="21507" name="Picture 3"/>
          <p:cNvPicPr>
            <a:picLocks noChangeAspect="1" noChangeArrowheads="1"/>
          </p:cNvPicPr>
          <p:nvPr/>
        </p:nvPicPr>
        <p:blipFill>
          <a:blip r:embed="rId4"/>
          <a:srcRect/>
          <a:stretch>
            <a:fillRect/>
          </a:stretch>
        </p:blipFill>
        <p:spPr bwMode="auto">
          <a:xfrm>
            <a:off x="428596" y="4714884"/>
            <a:ext cx="5857875" cy="1457325"/>
          </a:xfrm>
          <a:prstGeom prst="rect">
            <a:avLst/>
          </a:prstGeom>
          <a:noFill/>
          <a:ln w="9525">
            <a:noFill/>
            <a:miter lim="800000"/>
            <a:headEnd/>
            <a:tailEnd/>
          </a:ln>
          <a:effectLst/>
        </p:spPr>
      </p:pic>
      <p:pic>
        <p:nvPicPr>
          <p:cNvPr id="21509" name="Picture 5" descr="Image result for valves of the heart"/>
          <p:cNvPicPr>
            <a:picLocks noChangeAspect="1" noChangeArrowheads="1"/>
          </p:cNvPicPr>
          <p:nvPr/>
        </p:nvPicPr>
        <p:blipFill>
          <a:blip r:embed="rId5"/>
          <a:srcRect/>
          <a:stretch>
            <a:fillRect/>
          </a:stretch>
        </p:blipFill>
        <p:spPr bwMode="auto">
          <a:xfrm>
            <a:off x="5143504" y="0"/>
            <a:ext cx="3857652" cy="1860384"/>
          </a:xfrm>
          <a:prstGeom prst="rect">
            <a:avLst/>
          </a:prstGeom>
          <a:noFill/>
        </p:spPr>
      </p:pic>
      <p:pic>
        <p:nvPicPr>
          <p:cNvPr id="21511" name="Picture 7" descr="Related image"/>
          <p:cNvPicPr>
            <a:picLocks noChangeAspect="1" noChangeArrowheads="1"/>
          </p:cNvPicPr>
          <p:nvPr/>
        </p:nvPicPr>
        <p:blipFill>
          <a:blip r:embed="rId6"/>
          <a:srcRect/>
          <a:stretch>
            <a:fillRect/>
          </a:stretch>
        </p:blipFill>
        <p:spPr bwMode="auto">
          <a:xfrm>
            <a:off x="5429256" y="2071678"/>
            <a:ext cx="3429024" cy="3544424"/>
          </a:xfrm>
          <a:prstGeom prst="rect">
            <a:avLst/>
          </a:prstGeom>
          <a:noFill/>
        </p:spPr>
      </p:pic>
      <p:sp>
        <p:nvSpPr>
          <p:cNvPr id="7" name="矩形 6"/>
          <p:cNvSpPr/>
          <p:nvPr/>
        </p:nvSpPr>
        <p:spPr>
          <a:xfrm>
            <a:off x="5072066" y="4000504"/>
            <a:ext cx="877163" cy="369332"/>
          </a:xfrm>
          <a:prstGeom prst="rect">
            <a:avLst/>
          </a:prstGeom>
        </p:spPr>
        <p:txBody>
          <a:bodyPr wrap="none">
            <a:spAutoFit/>
          </a:bodyPr>
          <a:lstStyle/>
          <a:p>
            <a:r>
              <a:rPr lang="zh-CN" altLang="en-US" dirty="0" smtClean="0"/>
              <a:t>三尖瓣</a:t>
            </a:r>
            <a:endParaRPr lang="en-US" dirty="0"/>
          </a:p>
        </p:txBody>
      </p:sp>
      <p:sp>
        <p:nvSpPr>
          <p:cNvPr id="8" name="矩形 7"/>
          <p:cNvSpPr/>
          <p:nvPr/>
        </p:nvSpPr>
        <p:spPr>
          <a:xfrm>
            <a:off x="8001024" y="4857760"/>
            <a:ext cx="877163" cy="369332"/>
          </a:xfrm>
          <a:prstGeom prst="rect">
            <a:avLst/>
          </a:prstGeom>
        </p:spPr>
        <p:txBody>
          <a:bodyPr wrap="none">
            <a:spAutoFit/>
          </a:bodyPr>
          <a:lstStyle/>
          <a:p>
            <a:r>
              <a:rPr lang="zh-CN" altLang="en-US" dirty="0" smtClean="0"/>
              <a:t>二尖瓣</a:t>
            </a:r>
            <a:endParaRPr lang="en-US" dirty="0"/>
          </a:p>
        </p:txBody>
      </p:sp>
      <p:sp>
        <p:nvSpPr>
          <p:cNvPr id="9" name="矩形 8"/>
          <p:cNvSpPr/>
          <p:nvPr/>
        </p:nvSpPr>
        <p:spPr>
          <a:xfrm>
            <a:off x="5572132" y="2000240"/>
            <a:ext cx="877163" cy="369332"/>
          </a:xfrm>
          <a:prstGeom prst="rect">
            <a:avLst/>
          </a:prstGeom>
        </p:spPr>
        <p:txBody>
          <a:bodyPr wrap="none">
            <a:spAutoFit/>
          </a:bodyPr>
          <a:lstStyle/>
          <a:p>
            <a:r>
              <a:rPr lang="zh-CN" altLang="en-US" dirty="0" smtClean="0"/>
              <a:t>半月瓣</a:t>
            </a:r>
            <a:endParaRPr lang="en-US" dirty="0"/>
          </a:p>
        </p:txBody>
      </p:sp>
      <p:sp>
        <p:nvSpPr>
          <p:cNvPr id="10" name="矩形 9"/>
          <p:cNvSpPr/>
          <p:nvPr/>
        </p:nvSpPr>
        <p:spPr>
          <a:xfrm>
            <a:off x="1285852" y="6143644"/>
            <a:ext cx="877163" cy="369332"/>
          </a:xfrm>
          <a:prstGeom prst="rect">
            <a:avLst/>
          </a:prstGeom>
        </p:spPr>
        <p:txBody>
          <a:bodyPr wrap="none">
            <a:spAutoFit/>
          </a:bodyPr>
          <a:lstStyle/>
          <a:p>
            <a:r>
              <a:rPr lang="zh-CN" altLang="en-US" dirty="0" smtClean="0"/>
              <a:t>止回阀</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857224" y="2428868"/>
            <a:ext cx="4581525" cy="8191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3"/>
          <a:srcRect/>
          <a:stretch>
            <a:fillRect/>
          </a:stretch>
        </p:blipFill>
        <p:spPr bwMode="auto">
          <a:xfrm>
            <a:off x="500034" y="3161454"/>
            <a:ext cx="7715304" cy="3529939"/>
          </a:xfrm>
          <a:prstGeom prst="rect">
            <a:avLst/>
          </a:prstGeom>
          <a:noFill/>
          <a:ln w="9525">
            <a:noFill/>
            <a:miter lim="800000"/>
            <a:headEnd/>
            <a:tailEnd/>
          </a:ln>
          <a:effectLst/>
        </p:spPr>
      </p:pic>
      <p:pic>
        <p:nvPicPr>
          <p:cNvPr id="50180" name="Picture 4"/>
          <p:cNvPicPr>
            <a:picLocks noChangeAspect="1" noChangeArrowheads="1"/>
          </p:cNvPicPr>
          <p:nvPr/>
        </p:nvPicPr>
        <p:blipFill>
          <a:blip r:embed="rId4"/>
          <a:srcRect/>
          <a:stretch>
            <a:fillRect/>
          </a:stretch>
        </p:blipFill>
        <p:spPr bwMode="auto">
          <a:xfrm>
            <a:off x="285720" y="142852"/>
            <a:ext cx="5419725" cy="220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214282" y="428604"/>
            <a:ext cx="8039100" cy="1647825"/>
          </a:xfrm>
          <a:prstGeom prst="rect">
            <a:avLst/>
          </a:prstGeom>
          <a:noFill/>
          <a:ln w="9525">
            <a:noFill/>
            <a:miter lim="800000"/>
            <a:headEnd/>
            <a:tailEnd/>
          </a:ln>
          <a:effectLst/>
        </p:spPr>
      </p:pic>
      <p:pic>
        <p:nvPicPr>
          <p:cNvPr id="51203" name="Picture 3"/>
          <p:cNvPicPr>
            <a:picLocks noChangeAspect="1" noChangeArrowheads="1"/>
          </p:cNvPicPr>
          <p:nvPr/>
        </p:nvPicPr>
        <p:blipFill>
          <a:blip r:embed="rId3"/>
          <a:srcRect/>
          <a:stretch>
            <a:fillRect/>
          </a:stretch>
        </p:blipFill>
        <p:spPr bwMode="auto">
          <a:xfrm>
            <a:off x="357158" y="2071678"/>
            <a:ext cx="7781925" cy="1524000"/>
          </a:xfrm>
          <a:prstGeom prst="rect">
            <a:avLst/>
          </a:prstGeom>
          <a:noFill/>
          <a:ln w="9525">
            <a:noFill/>
            <a:miter lim="800000"/>
            <a:headEnd/>
            <a:tailEnd/>
          </a:ln>
          <a:effectLst/>
        </p:spPr>
      </p:pic>
      <p:pic>
        <p:nvPicPr>
          <p:cNvPr id="51204" name="Picture 4"/>
          <p:cNvPicPr>
            <a:picLocks noChangeAspect="1" noChangeArrowheads="1"/>
          </p:cNvPicPr>
          <p:nvPr/>
        </p:nvPicPr>
        <p:blipFill>
          <a:blip r:embed="rId4"/>
          <a:srcRect/>
          <a:stretch>
            <a:fillRect/>
          </a:stretch>
        </p:blipFill>
        <p:spPr bwMode="auto">
          <a:xfrm>
            <a:off x="500034" y="3714752"/>
            <a:ext cx="7658100" cy="83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500034" y="214290"/>
            <a:ext cx="7753350" cy="2771775"/>
          </a:xfrm>
          <a:prstGeom prst="rect">
            <a:avLst/>
          </a:prstGeom>
          <a:noFill/>
          <a:ln w="9525">
            <a:noFill/>
            <a:miter lim="800000"/>
            <a:headEnd/>
            <a:tailEnd/>
          </a:ln>
          <a:effectLst/>
        </p:spPr>
      </p:pic>
      <p:pic>
        <p:nvPicPr>
          <p:cNvPr id="52227" name="Picture 3"/>
          <p:cNvPicPr>
            <a:picLocks noChangeAspect="1" noChangeArrowheads="1"/>
          </p:cNvPicPr>
          <p:nvPr/>
        </p:nvPicPr>
        <p:blipFill>
          <a:blip r:embed="rId3"/>
          <a:srcRect/>
          <a:stretch>
            <a:fillRect/>
          </a:stretch>
        </p:blipFill>
        <p:spPr bwMode="auto">
          <a:xfrm>
            <a:off x="857224" y="3071810"/>
            <a:ext cx="7000924" cy="35344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857224" y="285728"/>
            <a:ext cx="7829550" cy="3381375"/>
          </a:xfrm>
          <a:prstGeom prst="rect">
            <a:avLst/>
          </a:prstGeom>
          <a:noFill/>
          <a:ln w="9525">
            <a:noFill/>
            <a:miter lim="800000"/>
            <a:headEnd/>
            <a:tailEnd/>
          </a:ln>
          <a:effectLst/>
        </p:spPr>
      </p:pic>
      <p:pic>
        <p:nvPicPr>
          <p:cNvPr id="53251" name="Picture 3"/>
          <p:cNvPicPr>
            <a:picLocks noChangeAspect="1" noChangeArrowheads="1"/>
          </p:cNvPicPr>
          <p:nvPr/>
        </p:nvPicPr>
        <p:blipFill>
          <a:blip r:embed="rId3"/>
          <a:srcRect/>
          <a:stretch>
            <a:fillRect/>
          </a:stretch>
        </p:blipFill>
        <p:spPr bwMode="auto">
          <a:xfrm>
            <a:off x="1142976" y="4000504"/>
            <a:ext cx="7448550" cy="1714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285720" y="214290"/>
            <a:ext cx="6029325" cy="523875"/>
          </a:xfrm>
          <a:prstGeom prst="rect">
            <a:avLst/>
          </a:prstGeom>
          <a:noFill/>
          <a:ln w="9525">
            <a:noFill/>
            <a:miter lim="800000"/>
            <a:headEnd/>
            <a:tailEnd/>
          </a:ln>
          <a:effectLst/>
        </p:spPr>
      </p:pic>
      <p:pic>
        <p:nvPicPr>
          <p:cNvPr id="54275" name="Picture 3"/>
          <p:cNvPicPr>
            <a:picLocks noChangeAspect="1" noChangeArrowheads="1"/>
          </p:cNvPicPr>
          <p:nvPr/>
        </p:nvPicPr>
        <p:blipFill>
          <a:blip r:embed="rId3"/>
          <a:srcRect/>
          <a:stretch>
            <a:fillRect/>
          </a:stretch>
        </p:blipFill>
        <p:spPr bwMode="auto">
          <a:xfrm>
            <a:off x="214282" y="928670"/>
            <a:ext cx="7877175" cy="2447925"/>
          </a:xfrm>
          <a:prstGeom prst="rect">
            <a:avLst/>
          </a:prstGeom>
          <a:noFill/>
          <a:ln w="9525">
            <a:noFill/>
            <a:miter lim="800000"/>
            <a:headEnd/>
            <a:tailEnd/>
          </a:ln>
          <a:effectLst/>
        </p:spPr>
      </p:pic>
      <p:pic>
        <p:nvPicPr>
          <p:cNvPr id="54276" name="Picture 4"/>
          <p:cNvPicPr>
            <a:picLocks noChangeAspect="1" noChangeArrowheads="1"/>
          </p:cNvPicPr>
          <p:nvPr/>
        </p:nvPicPr>
        <p:blipFill>
          <a:blip r:embed="rId4"/>
          <a:srcRect/>
          <a:stretch>
            <a:fillRect/>
          </a:stretch>
        </p:blipFill>
        <p:spPr bwMode="auto">
          <a:xfrm>
            <a:off x="500034" y="3571876"/>
            <a:ext cx="7886700" cy="2895600"/>
          </a:xfrm>
          <a:prstGeom prst="rect">
            <a:avLst/>
          </a:prstGeom>
          <a:noFill/>
          <a:ln w="9525">
            <a:noFill/>
            <a:miter lim="800000"/>
            <a:headEnd/>
            <a:tailEnd/>
          </a:ln>
          <a:effectLst/>
        </p:spPr>
      </p:pic>
      <p:sp>
        <p:nvSpPr>
          <p:cNvPr id="5" name="矩形 4"/>
          <p:cNvSpPr/>
          <p:nvPr/>
        </p:nvSpPr>
        <p:spPr>
          <a:xfrm>
            <a:off x="357158" y="1000108"/>
            <a:ext cx="4286280"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6572264" y="428604"/>
            <a:ext cx="1800493" cy="369332"/>
          </a:xfrm>
          <a:prstGeom prst="rect">
            <a:avLst/>
          </a:prstGeom>
        </p:spPr>
        <p:txBody>
          <a:bodyPr wrap="none">
            <a:spAutoFit/>
          </a:bodyPr>
          <a:lstStyle/>
          <a:p>
            <a:r>
              <a:rPr lang="en-US" dirty="0" err="1" smtClean="0"/>
              <a:t>振荡性</a:t>
            </a:r>
            <a:r>
              <a:rPr lang="en-US" dirty="0" smtClean="0"/>
              <a:t>; </a:t>
            </a:r>
            <a:r>
              <a:rPr lang="en-US" dirty="0" err="1" smtClean="0"/>
              <a:t>摆动的</a:t>
            </a:r>
            <a:r>
              <a:rPr lang="en-US" dirty="0" smtClean="0"/>
              <a:t>; </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Image result"/>
          <p:cNvPicPr>
            <a:picLocks noChangeAspect="1" noChangeArrowheads="1"/>
          </p:cNvPicPr>
          <p:nvPr/>
        </p:nvPicPr>
        <p:blipFill>
          <a:blip r:embed="rId2"/>
          <a:srcRect/>
          <a:stretch>
            <a:fillRect/>
          </a:stretch>
        </p:blipFill>
        <p:spPr bwMode="auto">
          <a:xfrm>
            <a:off x="928662" y="500042"/>
            <a:ext cx="7020631" cy="5429288"/>
          </a:xfrm>
          <a:prstGeom prst="rect">
            <a:avLst/>
          </a:prstGeom>
          <a:noFill/>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https://gss0.bdstatic.com/-4o3dSag_xI4khGkpoWK1HF6hhy/baike/crop%3D77%2C0%2C516%2C341%3Bc0%3Dbaike80%2C5%2C5%2C80%2C26/sign=b8e7539d9ddda144ce4636f28f80e78e/203fb80e7bec54e782e1ed90b3389b504fc26a2b.jpg"/>
          <p:cNvPicPr>
            <a:picLocks noChangeAspect="1" noChangeArrowheads="1"/>
          </p:cNvPicPr>
          <p:nvPr/>
        </p:nvPicPr>
        <p:blipFill>
          <a:blip r:embed="rId2"/>
          <a:srcRect/>
          <a:stretch>
            <a:fillRect/>
          </a:stretch>
        </p:blipFill>
        <p:spPr bwMode="auto">
          <a:xfrm>
            <a:off x="928662" y="785794"/>
            <a:ext cx="6810281" cy="4500594"/>
          </a:xfrm>
          <a:prstGeom prst="rect">
            <a:avLst/>
          </a:prstGeom>
          <a:noFill/>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571472" y="142852"/>
            <a:ext cx="7934325" cy="4076700"/>
          </a:xfrm>
          <a:prstGeom prst="rect">
            <a:avLst/>
          </a:prstGeom>
          <a:noFill/>
          <a:ln w="9525">
            <a:noFill/>
            <a:miter lim="800000"/>
            <a:headEnd/>
            <a:tailEnd/>
          </a:ln>
          <a:effectLst/>
        </p:spPr>
      </p:pic>
      <p:pic>
        <p:nvPicPr>
          <p:cNvPr id="55299" name="Picture 3"/>
          <p:cNvPicPr>
            <a:picLocks noChangeAspect="1" noChangeArrowheads="1"/>
          </p:cNvPicPr>
          <p:nvPr/>
        </p:nvPicPr>
        <p:blipFill>
          <a:blip r:embed="rId3"/>
          <a:srcRect/>
          <a:stretch>
            <a:fillRect/>
          </a:stretch>
        </p:blipFill>
        <p:spPr bwMode="auto">
          <a:xfrm>
            <a:off x="785786" y="4029075"/>
            <a:ext cx="7696200" cy="2828925"/>
          </a:xfrm>
          <a:prstGeom prst="rect">
            <a:avLst/>
          </a:prstGeom>
          <a:noFill/>
          <a:ln w="9525">
            <a:noFill/>
            <a:miter lim="800000"/>
            <a:headEnd/>
            <a:tailEnd/>
          </a:ln>
          <a:effectLst/>
        </p:spPr>
      </p:pic>
      <p:sp>
        <p:nvSpPr>
          <p:cNvPr id="5" name="TextBox 4"/>
          <p:cNvSpPr txBox="1"/>
          <p:nvPr/>
        </p:nvSpPr>
        <p:spPr>
          <a:xfrm>
            <a:off x="5857884" y="1571612"/>
            <a:ext cx="2714644" cy="369332"/>
          </a:xfrm>
          <a:prstGeom prst="rect">
            <a:avLst/>
          </a:prstGeom>
          <a:noFill/>
        </p:spPr>
        <p:txBody>
          <a:bodyPr wrap="square" rtlCol="0">
            <a:spAutoFit/>
          </a:bodyPr>
          <a:lstStyle/>
          <a:p>
            <a:r>
              <a:rPr lang="zh-CN" altLang="en-US" dirty="0" smtClean="0"/>
              <a:t>压力波波速和血液流速</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a:srcRect/>
          <a:stretch>
            <a:fillRect/>
          </a:stretch>
        </p:blipFill>
        <p:spPr bwMode="auto">
          <a:xfrm>
            <a:off x="585788" y="1157288"/>
            <a:ext cx="7972425" cy="4543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642910" y="428604"/>
            <a:ext cx="7524750" cy="2533650"/>
          </a:xfrm>
          <a:prstGeom prst="rect">
            <a:avLst/>
          </a:prstGeom>
          <a:noFill/>
          <a:ln w="9525">
            <a:noFill/>
            <a:miter lim="800000"/>
            <a:headEnd/>
            <a:tailEnd/>
          </a:ln>
          <a:effectLst/>
        </p:spPr>
      </p:pic>
      <p:pic>
        <p:nvPicPr>
          <p:cNvPr id="56323" name="Picture 3"/>
          <p:cNvPicPr>
            <a:picLocks noChangeAspect="1" noChangeArrowheads="1"/>
          </p:cNvPicPr>
          <p:nvPr/>
        </p:nvPicPr>
        <p:blipFill>
          <a:blip r:embed="rId3"/>
          <a:srcRect/>
          <a:stretch>
            <a:fillRect/>
          </a:stretch>
        </p:blipFill>
        <p:spPr bwMode="auto">
          <a:xfrm>
            <a:off x="642910" y="3286124"/>
            <a:ext cx="7667625" cy="1685925"/>
          </a:xfrm>
          <a:prstGeom prst="rect">
            <a:avLst/>
          </a:prstGeom>
          <a:noFill/>
          <a:ln w="9525">
            <a:noFill/>
            <a:miter lim="800000"/>
            <a:headEnd/>
            <a:tailEnd/>
          </a:ln>
          <a:effectLst/>
        </p:spPr>
      </p:pic>
      <p:pic>
        <p:nvPicPr>
          <p:cNvPr id="56324" name="Picture 4"/>
          <p:cNvPicPr>
            <a:picLocks noChangeAspect="1" noChangeArrowheads="1"/>
          </p:cNvPicPr>
          <p:nvPr/>
        </p:nvPicPr>
        <p:blipFill>
          <a:blip r:embed="rId4"/>
          <a:srcRect/>
          <a:stretch>
            <a:fillRect/>
          </a:stretch>
        </p:blipFill>
        <p:spPr bwMode="auto">
          <a:xfrm>
            <a:off x="642910" y="5000636"/>
            <a:ext cx="7658100" cy="1457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0" y="0"/>
            <a:ext cx="5200650" cy="638175"/>
          </a:xfrm>
          <a:prstGeom prst="rect">
            <a:avLst/>
          </a:prstGeom>
          <a:noFill/>
          <a:ln w="9525">
            <a:noFill/>
            <a:miter lim="800000"/>
            <a:headEnd/>
            <a:tailEnd/>
          </a:ln>
          <a:effectLst/>
        </p:spPr>
      </p:pic>
      <p:pic>
        <p:nvPicPr>
          <p:cNvPr id="22531" name="Picture 3"/>
          <p:cNvPicPr>
            <a:picLocks noChangeAspect="1" noChangeArrowheads="1"/>
          </p:cNvPicPr>
          <p:nvPr/>
        </p:nvPicPr>
        <p:blipFill>
          <a:blip r:embed="rId3"/>
          <a:srcRect/>
          <a:stretch>
            <a:fillRect/>
          </a:stretch>
        </p:blipFill>
        <p:spPr bwMode="auto">
          <a:xfrm>
            <a:off x="500034" y="500042"/>
            <a:ext cx="5835091" cy="4100522"/>
          </a:xfrm>
          <a:prstGeom prst="rect">
            <a:avLst/>
          </a:prstGeom>
          <a:noFill/>
          <a:ln w="9525">
            <a:noFill/>
            <a:miter lim="800000"/>
            <a:headEnd/>
            <a:tailEnd/>
          </a:ln>
          <a:effectLst/>
        </p:spPr>
      </p:pic>
      <p:pic>
        <p:nvPicPr>
          <p:cNvPr id="22532" name="Picture 4"/>
          <p:cNvPicPr>
            <a:picLocks noChangeAspect="1" noChangeArrowheads="1"/>
          </p:cNvPicPr>
          <p:nvPr/>
        </p:nvPicPr>
        <p:blipFill>
          <a:blip r:embed="rId4"/>
          <a:srcRect/>
          <a:stretch>
            <a:fillRect/>
          </a:stretch>
        </p:blipFill>
        <p:spPr bwMode="auto">
          <a:xfrm>
            <a:off x="428596" y="4572008"/>
            <a:ext cx="6858048" cy="2136252"/>
          </a:xfrm>
          <a:prstGeom prst="rect">
            <a:avLst/>
          </a:prstGeom>
          <a:noFill/>
          <a:ln w="9525">
            <a:noFill/>
            <a:miter lim="800000"/>
            <a:headEnd/>
            <a:tailEnd/>
          </a:ln>
          <a:effectLst/>
        </p:spPr>
      </p:pic>
      <p:sp>
        <p:nvSpPr>
          <p:cNvPr id="5" name="矩形 4"/>
          <p:cNvSpPr/>
          <p:nvPr/>
        </p:nvSpPr>
        <p:spPr>
          <a:xfrm>
            <a:off x="5643570" y="4000504"/>
            <a:ext cx="877163" cy="369332"/>
          </a:xfrm>
          <a:prstGeom prst="rect">
            <a:avLst/>
          </a:prstGeom>
        </p:spPr>
        <p:txBody>
          <a:bodyPr wrap="none">
            <a:spAutoFit/>
          </a:bodyPr>
          <a:lstStyle/>
          <a:p>
            <a:r>
              <a:rPr lang="zh-CN" altLang="en-US" dirty="0" smtClean="0"/>
              <a:t>房室瓣</a:t>
            </a:r>
            <a:endParaRPr lang="en-US" dirty="0"/>
          </a:p>
        </p:txBody>
      </p:sp>
      <p:sp>
        <p:nvSpPr>
          <p:cNvPr id="6" name="矩形 5"/>
          <p:cNvSpPr/>
          <p:nvPr/>
        </p:nvSpPr>
        <p:spPr>
          <a:xfrm>
            <a:off x="2786050" y="714356"/>
            <a:ext cx="1107996" cy="369332"/>
          </a:xfrm>
          <a:prstGeom prst="rect">
            <a:avLst/>
          </a:prstGeom>
        </p:spPr>
        <p:txBody>
          <a:bodyPr wrap="none">
            <a:spAutoFit/>
          </a:bodyPr>
          <a:lstStyle/>
          <a:p>
            <a:r>
              <a:rPr lang="zh-CN" altLang="en-US" dirty="0" smtClean="0"/>
              <a:t>肺动脉瓣</a:t>
            </a:r>
            <a:endParaRPr lang="en-US" dirty="0"/>
          </a:p>
        </p:txBody>
      </p:sp>
      <p:sp>
        <p:nvSpPr>
          <p:cNvPr id="7" name="矩形 6"/>
          <p:cNvSpPr/>
          <p:nvPr/>
        </p:nvSpPr>
        <p:spPr>
          <a:xfrm>
            <a:off x="6215074" y="714356"/>
            <a:ext cx="1107996" cy="369332"/>
          </a:xfrm>
          <a:prstGeom prst="rect">
            <a:avLst/>
          </a:prstGeom>
        </p:spPr>
        <p:txBody>
          <a:bodyPr wrap="none">
            <a:spAutoFit/>
          </a:bodyPr>
          <a:lstStyle/>
          <a:p>
            <a:r>
              <a:rPr lang="zh-CN" altLang="en-US" dirty="0" smtClean="0"/>
              <a:t>主动脉瓣</a:t>
            </a:r>
            <a:endParaRPr 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srcRect/>
          <a:stretch>
            <a:fillRect/>
          </a:stretch>
        </p:blipFill>
        <p:spPr bwMode="auto">
          <a:xfrm>
            <a:off x="357158" y="571480"/>
            <a:ext cx="7658100" cy="2095500"/>
          </a:xfrm>
          <a:prstGeom prst="rect">
            <a:avLst/>
          </a:prstGeom>
          <a:noFill/>
          <a:ln w="9525">
            <a:noFill/>
            <a:miter lim="800000"/>
            <a:headEnd/>
            <a:tailEnd/>
          </a:ln>
          <a:effectLst/>
        </p:spPr>
      </p:pic>
      <p:pic>
        <p:nvPicPr>
          <p:cNvPr id="99331" name="Picture 3"/>
          <p:cNvPicPr>
            <a:picLocks noChangeAspect="1" noChangeArrowheads="1"/>
          </p:cNvPicPr>
          <p:nvPr/>
        </p:nvPicPr>
        <p:blipFill>
          <a:blip r:embed="rId3"/>
          <a:srcRect/>
          <a:stretch>
            <a:fillRect/>
          </a:stretch>
        </p:blipFill>
        <p:spPr bwMode="auto">
          <a:xfrm>
            <a:off x="285720" y="2714620"/>
            <a:ext cx="8010525" cy="3190875"/>
          </a:xfrm>
          <a:prstGeom prst="rect">
            <a:avLst/>
          </a:prstGeom>
          <a:noFill/>
          <a:ln w="9525">
            <a:noFill/>
            <a:miter lim="800000"/>
            <a:headEnd/>
            <a:tailEnd/>
          </a:ln>
          <a:effectLst/>
        </p:spPr>
      </p:pic>
      <p:sp>
        <p:nvSpPr>
          <p:cNvPr id="4" name="矩形 3"/>
          <p:cNvSpPr/>
          <p:nvPr/>
        </p:nvSpPr>
        <p:spPr>
          <a:xfrm>
            <a:off x="5643570" y="1857364"/>
            <a:ext cx="646331" cy="369332"/>
          </a:xfrm>
          <a:prstGeom prst="rect">
            <a:avLst/>
          </a:prstGeom>
        </p:spPr>
        <p:txBody>
          <a:bodyPr wrap="none">
            <a:spAutoFit/>
          </a:bodyPr>
          <a:lstStyle/>
          <a:p>
            <a:r>
              <a:rPr lang="zh-CN" altLang="en-US" dirty="0" smtClean="0">
                <a:latin typeface="黑体" pitchFamily="2" charset="-122"/>
              </a:rPr>
              <a:t>阻抗</a:t>
            </a:r>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428596" y="428604"/>
            <a:ext cx="5715000" cy="514350"/>
          </a:xfrm>
          <a:prstGeom prst="rect">
            <a:avLst/>
          </a:prstGeom>
          <a:noFill/>
          <a:ln w="9525">
            <a:noFill/>
            <a:miter lim="800000"/>
            <a:headEnd/>
            <a:tailEnd/>
          </a:ln>
          <a:effectLst/>
        </p:spPr>
      </p:pic>
      <p:pic>
        <p:nvPicPr>
          <p:cNvPr id="57347" name="Picture 3"/>
          <p:cNvPicPr>
            <a:picLocks noChangeAspect="1" noChangeArrowheads="1"/>
          </p:cNvPicPr>
          <p:nvPr/>
        </p:nvPicPr>
        <p:blipFill>
          <a:blip r:embed="rId3"/>
          <a:srcRect/>
          <a:stretch>
            <a:fillRect/>
          </a:stretch>
        </p:blipFill>
        <p:spPr bwMode="auto">
          <a:xfrm>
            <a:off x="571472" y="1285860"/>
            <a:ext cx="7639050" cy="1847850"/>
          </a:xfrm>
          <a:prstGeom prst="rect">
            <a:avLst/>
          </a:prstGeom>
          <a:noFill/>
          <a:ln w="9525">
            <a:noFill/>
            <a:miter lim="800000"/>
            <a:headEnd/>
            <a:tailEnd/>
          </a:ln>
          <a:effectLst/>
        </p:spPr>
      </p:pic>
      <p:pic>
        <p:nvPicPr>
          <p:cNvPr id="57348" name="Picture 4"/>
          <p:cNvPicPr>
            <a:picLocks noChangeAspect="1" noChangeArrowheads="1"/>
          </p:cNvPicPr>
          <p:nvPr/>
        </p:nvPicPr>
        <p:blipFill>
          <a:blip r:embed="rId4"/>
          <a:srcRect/>
          <a:stretch>
            <a:fillRect/>
          </a:stretch>
        </p:blipFill>
        <p:spPr bwMode="auto">
          <a:xfrm>
            <a:off x="642910" y="3143248"/>
            <a:ext cx="7562850" cy="561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a:stretch>
            <a:fillRect/>
          </a:stretch>
        </p:blipFill>
        <p:spPr bwMode="auto">
          <a:xfrm>
            <a:off x="500034" y="142852"/>
            <a:ext cx="6448425" cy="466725"/>
          </a:xfrm>
          <a:prstGeom prst="rect">
            <a:avLst/>
          </a:prstGeom>
          <a:noFill/>
          <a:ln w="9525">
            <a:noFill/>
            <a:miter lim="800000"/>
            <a:headEnd/>
            <a:tailEnd/>
          </a:ln>
          <a:effectLst/>
        </p:spPr>
      </p:pic>
      <p:pic>
        <p:nvPicPr>
          <p:cNvPr id="58371" name="Picture 3"/>
          <p:cNvPicPr>
            <a:picLocks noChangeAspect="1" noChangeArrowheads="1"/>
          </p:cNvPicPr>
          <p:nvPr/>
        </p:nvPicPr>
        <p:blipFill>
          <a:blip r:embed="rId3"/>
          <a:srcRect/>
          <a:stretch>
            <a:fillRect/>
          </a:stretch>
        </p:blipFill>
        <p:spPr bwMode="auto">
          <a:xfrm>
            <a:off x="214282" y="857232"/>
            <a:ext cx="7762875" cy="1571625"/>
          </a:xfrm>
          <a:prstGeom prst="rect">
            <a:avLst/>
          </a:prstGeom>
          <a:noFill/>
          <a:ln w="9525">
            <a:noFill/>
            <a:miter lim="800000"/>
            <a:headEnd/>
            <a:tailEnd/>
          </a:ln>
          <a:effectLst/>
        </p:spPr>
      </p:pic>
      <p:pic>
        <p:nvPicPr>
          <p:cNvPr id="58372" name="Picture 4"/>
          <p:cNvPicPr>
            <a:picLocks noChangeAspect="1" noChangeArrowheads="1"/>
          </p:cNvPicPr>
          <p:nvPr/>
        </p:nvPicPr>
        <p:blipFill>
          <a:blip r:embed="rId4"/>
          <a:srcRect/>
          <a:stretch>
            <a:fillRect/>
          </a:stretch>
        </p:blipFill>
        <p:spPr bwMode="auto">
          <a:xfrm>
            <a:off x="357158" y="2714620"/>
            <a:ext cx="2790825" cy="400050"/>
          </a:xfrm>
          <a:prstGeom prst="rect">
            <a:avLst/>
          </a:prstGeom>
          <a:noFill/>
          <a:ln w="9525">
            <a:noFill/>
            <a:miter lim="800000"/>
            <a:headEnd/>
            <a:tailEnd/>
          </a:ln>
          <a:effectLst/>
        </p:spPr>
      </p:pic>
      <p:pic>
        <p:nvPicPr>
          <p:cNvPr id="58373" name="Picture 5"/>
          <p:cNvPicPr>
            <a:picLocks noChangeAspect="1" noChangeArrowheads="1"/>
          </p:cNvPicPr>
          <p:nvPr/>
        </p:nvPicPr>
        <p:blipFill>
          <a:blip r:embed="rId5"/>
          <a:srcRect/>
          <a:stretch>
            <a:fillRect/>
          </a:stretch>
        </p:blipFill>
        <p:spPr bwMode="auto">
          <a:xfrm>
            <a:off x="357158" y="3286124"/>
            <a:ext cx="7581900" cy="1200150"/>
          </a:xfrm>
          <a:prstGeom prst="rect">
            <a:avLst/>
          </a:prstGeom>
          <a:noFill/>
          <a:ln w="9525">
            <a:noFill/>
            <a:miter lim="800000"/>
            <a:headEnd/>
            <a:tailEnd/>
          </a:ln>
          <a:effectLst/>
        </p:spPr>
      </p:pic>
      <p:pic>
        <p:nvPicPr>
          <p:cNvPr id="6" name="Picture 3"/>
          <p:cNvPicPr>
            <a:picLocks noChangeAspect="1" noChangeArrowheads="1"/>
          </p:cNvPicPr>
          <p:nvPr/>
        </p:nvPicPr>
        <p:blipFill>
          <a:blip r:embed="rId6"/>
          <a:srcRect/>
          <a:stretch>
            <a:fillRect/>
          </a:stretch>
        </p:blipFill>
        <p:spPr bwMode="auto">
          <a:xfrm>
            <a:off x="428596" y="4643446"/>
            <a:ext cx="7781925" cy="1524000"/>
          </a:xfrm>
          <a:prstGeom prst="rect">
            <a:avLst/>
          </a:prstGeom>
          <a:noFill/>
          <a:ln w="9525">
            <a:noFill/>
            <a:miter lim="800000"/>
            <a:headEnd/>
            <a:tailEnd/>
          </a:ln>
          <a:effectLst/>
        </p:spPr>
      </p:pic>
      <p:sp>
        <p:nvSpPr>
          <p:cNvPr id="7" name="矩形 6"/>
          <p:cNvSpPr/>
          <p:nvPr/>
        </p:nvSpPr>
        <p:spPr>
          <a:xfrm>
            <a:off x="500034" y="4572008"/>
            <a:ext cx="4286280"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642910" y="357166"/>
            <a:ext cx="7934325" cy="1504950"/>
          </a:xfrm>
          <a:prstGeom prst="rect">
            <a:avLst/>
          </a:prstGeom>
          <a:noFill/>
          <a:ln w="9525">
            <a:noFill/>
            <a:miter lim="800000"/>
            <a:headEnd/>
            <a:tailEnd/>
          </a:ln>
          <a:effectLst/>
        </p:spPr>
      </p:pic>
      <p:pic>
        <p:nvPicPr>
          <p:cNvPr id="59395" name="Picture 3"/>
          <p:cNvPicPr>
            <a:picLocks noChangeAspect="1" noChangeArrowheads="1"/>
          </p:cNvPicPr>
          <p:nvPr/>
        </p:nvPicPr>
        <p:blipFill>
          <a:blip r:embed="rId3"/>
          <a:srcRect/>
          <a:stretch>
            <a:fillRect/>
          </a:stretch>
        </p:blipFill>
        <p:spPr bwMode="auto">
          <a:xfrm>
            <a:off x="714348" y="2285992"/>
            <a:ext cx="7724775" cy="1590675"/>
          </a:xfrm>
          <a:prstGeom prst="rect">
            <a:avLst/>
          </a:prstGeom>
          <a:noFill/>
          <a:ln w="9525">
            <a:noFill/>
            <a:miter lim="800000"/>
            <a:headEnd/>
            <a:tailEnd/>
          </a:ln>
          <a:effectLst/>
        </p:spPr>
      </p:pic>
      <p:pic>
        <p:nvPicPr>
          <p:cNvPr id="59396" name="Picture 4"/>
          <p:cNvPicPr>
            <a:picLocks noChangeAspect="1" noChangeArrowheads="1"/>
          </p:cNvPicPr>
          <p:nvPr/>
        </p:nvPicPr>
        <p:blipFill>
          <a:blip r:embed="rId4"/>
          <a:srcRect/>
          <a:stretch>
            <a:fillRect/>
          </a:stretch>
        </p:blipFill>
        <p:spPr bwMode="auto">
          <a:xfrm>
            <a:off x="714348" y="3786190"/>
            <a:ext cx="7648575" cy="2381250"/>
          </a:xfrm>
          <a:prstGeom prst="rect">
            <a:avLst/>
          </a:prstGeom>
          <a:noFill/>
          <a:ln w="9525">
            <a:noFill/>
            <a:miter lim="800000"/>
            <a:headEnd/>
            <a:tailEnd/>
          </a:ln>
          <a:effectLst/>
        </p:spPr>
      </p:pic>
      <p:cxnSp>
        <p:nvCxnSpPr>
          <p:cNvPr id="6" name="直接连接符 5"/>
          <p:cNvCxnSpPr/>
          <p:nvPr/>
        </p:nvCxnSpPr>
        <p:spPr>
          <a:xfrm flipV="1">
            <a:off x="642910" y="571480"/>
            <a:ext cx="7715304" cy="557216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714348" y="142852"/>
            <a:ext cx="6715172" cy="2559704"/>
          </a:xfrm>
          <a:prstGeom prst="rect">
            <a:avLst/>
          </a:prstGeom>
          <a:noFill/>
          <a:ln w="9525">
            <a:noFill/>
            <a:miter lim="800000"/>
            <a:headEnd/>
            <a:tailEnd/>
          </a:ln>
          <a:effectLst/>
        </p:spPr>
      </p:pic>
      <p:pic>
        <p:nvPicPr>
          <p:cNvPr id="60419" name="Picture 3"/>
          <p:cNvPicPr>
            <a:picLocks noChangeAspect="1" noChangeArrowheads="1"/>
          </p:cNvPicPr>
          <p:nvPr/>
        </p:nvPicPr>
        <p:blipFill>
          <a:blip r:embed="rId3"/>
          <a:srcRect/>
          <a:stretch>
            <a:fillRect/>
          </a:stretch>
        </p:blipFill>
        <p:spPr bwMode="auto">
          <a:xfrm>
            <a:off x="857224" y="3000372"/>
            <a:ext cx="5639345" cy="29051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027"/>
          <p:cNvPicPr>
            <a:picLocks noChangeAspect="1" noChangeArrowheads="1"/>
          </p:cNvPicPr>
          <p:nvPr/>
        </p:nvPicPr>
        <p:blipFill>
          <a:blip r:embed="rId2">
            <a:lum bright="-42000" contrast="78000"/>
          </a:blip>
          <a:srcRect/>
          <a:stretch>
            <a:fillRect/>
          </a:stretch>
        </p:blipFill>
        <p:spPr bwMode="auto">
          <a:xfrm>
            <a:off x="0" y="0"/>
            <a:ext cx="9144000" cy="6916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57200" y="457200"/>
            <a:ext cx="8472518" cy="4228850"/>
          </a:xfrm>
          <a:prstGeom prst="rect">
            <a:avLst/>
          </a:prstGeom>
          <a:noFill/>
          <a:ln w="9525">
            <a:noFill/>
            <a:miter lim="800000"/>
            <a:headEnd/>
            <a:tailEnd/>
          </a:ln>
        </p:spPr>
        <p:txBody>
          <a:bodyPr wrap="square">
            <a:spAutoFit/>
          </a:bodyPr>
          <a:lstStyle/>
          <a:p>
            <a:pPr algn="l">
              <a:lnSpc>
                <a:spcPct val="210000"/>
              </a:lnSpc>
            </a:pPr>
            <a:r>
              <a:rPr lang="zh-CN" altLang="en-US" sz="3200" dirty="0" smtClean="0">
                <a:latin typeface="黑体" pitchFamily="2" charset="-122"/>
              </a:rPr>
              <a:t>反射波</a:t>
            </a:r>
            <a:endParaRPr lang="zh-CN" altLang="en-US" sz="3200" dirty="0">
              <a:latin typeface="黑体" pitchFamily="2" charset="-122"/>
            </a:endParaRPr>
          </a:p>
          <a:p>
            <a:pPr algn="l">
              <a:lnSpc>
                <a:spcPct val="210000"/>
              </a:lnSpc>
            </a:pPr>
            <a:r>
              <a:rPr lang="zh-CN" altLang="en-US" sz="3200" dirty="0" smtClean="0">
                <a:latin typeface="黑体" pitchFamily="2" charset="-122"/>
              </a:rPr>
              <a:t>实际</a:t>
            </a:r>
            <a:r>
              <a:rPr lang="zh-CN" altLang="en-US" sz="3200" dirty="0">
                <a:latin typeface="黑体" pitchFamily="2" charset="-122"/>
              </a:rPr>
              <a:t>的动脉树中，由于分支、动脉大小的</a:t>
            </a:r>
            <a:r>
              <a:rPr lang="zh-CN" altLang="en-US" sz="3200" dirty="0">
                <a:solidFill>
                  <a:srgbClr val="D60093"/>
                </a:solidFill>
                <a:latin typeface="黑体" pitchFamily="2" charset="-122"/>
              </a:rPr>
              <a:t>不均匀</a:t>
            </a:r>
            <a:r>
              <a:rPr lang="zh-CN" altLang="en-US" sz="3200" dirty="0">
                <a:latin typeface="黑体" pitchFamily="2" charset="-122"/>
              </a:rPr>
              <a:t>及</a:t>
            </a:r>
            <a:r>
              <a:rPr lang="zh-CN" altLang="en-US" sz="3200" dirty="0">
                <a:solidFill>
                  <a:srgbClr val="D60093"/>
                </a:solidFill>
                <a:latin typeface="黑体" pitchFamily="2" charset="-122"/>
              </a:rPr>
              <a:t>血管弹性</a:t>
            </a:r>
            <a:r>
              <a:rPr lang="zh-CN" altLang="en-US" sz="3200" dirty="0">
                <a:latin typeface="黑体" pitchFamily="2" charset="-122"/>
              </a:rPr>
              <a:t>的改变等，存在着由于血管</a:t>
            </a:r>
            <a:r>
              <a:rPr lang="zh-CN" altLang="en-US" sz="3200" dirty="0">
                <a:solidFill>
                  <a:srgbClr val="FF0000"/>
                </a:solidFill>
                <a:latin typeface="黑体" pitchFamily="2" charset="-122"/>
              </a:rPr>
              <a:t>阻抗</a:t>
            </a:r>
            <a:r>
              <a:rPr lang="zh-CN" altLang="en-US" sz="3200" dirty="0">
                <a:latin typeface="黑体" pitchFamily="2" charset="-122"/>
              </a:rPr>
              <a:t>不匹配而产生的波的反射。</a:t>
            </a:r>
            <a:endParaRPr lang="ja-JP" altLang="en-US" sz="3200" dirty="0">
              <a:latin typeface="黑体"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6" name="Picture 2"/>
          <p:cNvPicPr>
            <a:picLocks noChangeAspect="1" noChangeArrowheads="1"/>
          </p:cNvPicPr>
          <p:nvPr/>
        </p:nvPicPr>
        <p:blipFill>
          <a:blip r:embed="rId2"/>
          <a:srcRect/>
          <a:stretch>
            <a:fillRect/>
          </a:stretch>
        </p:blipFill>
        <p:spPr bwMode="auto">
          <a:xfrm>
            <a:off x="666750" y="857250"/>
            <a:ext cx="7810500" cy="5143500"/>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0" name="Picture 2"/>
          <p:cNvPicPr>
            <a:picLocks noChangeAspect="1" noChangeArrowheads="1"/>
          </p:cNvPicPr>
          <p:nvPr/>
        </p:nvPicPr>
        <p:blipFill>
          <a:blip r:embed="rId2"/>
          <a:srcRect/>
          <a:stretch>
            <a:fillRect/>
          </a:stretch>
        </p:blipFill>
        <p:spPr bwMode="auto">
          <a:xfrm>
            <a:off x="842963" y="695325"/>
            <a:ext cx="7458075" cy="5467350"/>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0" y="0"/>
            <a:ext cx="9144000" cy="7778750"/>
          </a:xfrm>
          <a:prstGeom prst="rect">
            <a:avLst/>
          </a:prstGeom>
          <a:noFill/>
          <a:ln w="9525">
            <a:noFill/>
            <a:miter lim="800000"/>
            <a:headEnd/>
            <a:tailEnd/>
          </a:ln>
        </p:spPr>
        <p:txBody>
          <a:bodyPr>
            <a:spAutoFit/>
          </a:bodyPr>
          <a:lstStyle/>
          <a:p>
            <a:pPr algn="just">
              <a:lnSpc>
                <a:spcPct val="200000"/>
              </a:lnSpc>
            </a:pPr>
            <a:r>
              <a:rPr lang="zh-CN" altLang="en-US" sz="2800" dirty="0">
                <a:ea typeface="宋体" pitchFamily="2" charset="-122"/>
              </a:rPr>
              <a:t>   </a:t>
            </a:r>
            <a:r>
              <a:rPr lang="zh-CN" altLang="en-US" sz="2800" dirty="0">
                <a:solidFill>
                  <a:srgbClr val="D60093"/>
                </a:solidFill>
              </a:rPr>
              <a:t>反射脉搏波使传播在主动脉中压力波的振幅逐渐增大。</a:t>
            </a:r>
          </a:p>
          <a:p>
            <a:pPr algn="just">
              <a:lnSpc>
                <a:spcPct val="200000"/>
              </a:lnSpc>
            </a:pPr>
            <a:r>
              <a:rPr lang="zh-CN" altLang="en-US" sz="2800" dirty="0">
                <a:solidFill>
                  <a:srgbClr val="D60093"/>
                </a:solidFill>
              </a:rPr>
              <a:t>         </a:t>
            </a:r>
            <a:r>
              <a:rPr lang="zh-CN" altLang="en-US" sz="2800" dirty="0"/>
              <a:t>由于血液和血管的粘性作用，将使脉搏波在传播过程中振幅逐渐衰减。</a:t>
            </a:r>
          </a:p>
          <a:p>
            <a:pPr algn="just">
              <a:lnSpc>
                <a:spcPct val="200000"/>
              </a:lnSpc>
            </a:pPr>
            <a:r>
              <a:rPr lang="zh-CN" altLang="en-US" sz="2800" dirty="0"/>
              <a:t>         但是在实际动脉中，特别是在主动脉，在远离心脏的不同位置，压力波的振幅不但不减小，反而不断增大。这和流速脉搏波情况截然不同，这是由于存在着压力反射波的影响，而且压力反射波使压力放大的作用大于粘性阻尼使压力衰减的作用。</a:t>
            </a:r>
          </a:p>
          <a:p>
            <a:pPr algn="l" eaLnBrk="0" hangingPunct="0">
              <a:lnSpc>
                <a:spcPct val="200000"/>
              </a:lnSpc>
            </a:pPr>
            <a:endParaRPr lang="zh-CN" alt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117_143639.jpg"/>
          <p:cNvPicPr>
            <a:picLocks noChangeAspect="1"/>
          </p:cNvPicPr>
          <p:nvPr/>
        </p:nvPicPr>
        <p:blipFill>
          <a:blip r:embed="rId2" cstate="print"/>
          <a:stretch>
            <a:fillRect/>
          </a:stretch>
        </p:blipFill>
        <p:spPr>
          <a:xfrm>
            <a:off x="1500166" y="0"/>
            <a:ext cx="5007958" cy="664371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6" name="Picture 2"/>
          <p:cNvPicPr>
            <a:picLocks noChangeAspect="1" noChangeArrowheads="1"/>
          </p:cNvPicPr>
          <p:nvPr/>
        </p:nvPicPr>
        <p:blipFill>
          <a:blip r:embed="rId2"/>
          <a:srcRect/>
          <a:stretch>
            <a:fillRect/>
          </a:stretch>
        </p:blipFill>
        <p:spPr bwMode="auto">
          <a:xfrm>
            <a:off x="666750" y="1323975"/>
            <a:ext cx="7810500" cy="4210050"/>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785794"/>
            <a:ext cx="8915400" cy="4595813"/>
          </a:xfrm>
          <a:prstGeom prst="rect">
            <a:avLst/>
          </a:prstGeom>
          <a:noFill/>
          <a:ln w="9525">
            <a:noFill/>
            <a:miter lim="800000"/>
            <a:headEnd/>
            <a:tailEnd/>
          </a:ln>
        </p:spPr>
        <p:txBody>
          <a:bodyPr>
            <a:spAutoFit/>
          </a:bodyPr>
          <a:lstStyle/>
          <a:p>
            <a:pPr algn="just">
              <a:lnSpc>
                <a:spcPct val="130000"/>
              </a:lnSpc>
            </a:pPr>
            <a:r>
              <a:rPr lang="zh-CN" altLang="en-US" sz="2800" dirty="0">
                <a:latin typeface="黑体" pitchFamily="2" charset="-122"/>
              </a:rPr>
              <a:t>  </a:t>
            </a:r>
            <a:r>
              <a:rPr lang="zh-CN" altLang="en-US" sz="2800" dirty="0" smtClean="0">
                <a:latin typeface="黑体" pitchFamily="2" charset="-122"/>
              </a:rPr>
              <a:t>动脉</a:t>
            </a:r>
            <a:r>
              <a:rPr lang="zh-CN" altLang="en-US" sz="2800" dirty="0">
                <a:latin typeface="黑体" pitchFamily="2" charset="-122"/>
              </a:rPr>
              <a:t>系统中，脉搏波的反射可能发生的部位包括：</a:t>
            </a:r>
          </a:p>
          <a:p>
            <a:pPr algn="just">
              <a:lnSpc>
                <a:spcPct val="130000"/>
              </a:lnSpc>
            </a:pPr>
            <a:r>
              <a:rPr lang="zh-CN" altLang="en-US" sz="2800" dirty="0">
                <a:latin typeface="黑体" pitchFamily="2" charset="-122"/>
              </a:rPr>
              <a:t>  血管分叉处、动脉管径或可扩张度改变的地方。</a:t>
            </a:r>
          </a:p>
          <a:p>
            <a:pPr algn="just">
              <a:lnSpc>
                <a:spcPct val="200000"/>
              </a:lnSpc>
            </a:pPr>
            <a:r>
              <a:rPr lang="zh-CN" altLang="en-US" sz="2800" dirty="0">
                <a:latin typeface="黑体" pitchFamily="2" charset="-122"/>
              </a:rPr>
              <a:t> </a:t>
            </a:r>
            <a:r>
              <a:rPr lang="zh-CN" altLang="en-US" sz="2800" dirty="0" smtClean="0">
                <a:latin typeface="黑体" pitchFamily="2" charset="-122"/>
              </a:rPr>
              <a:t> 即</a:t>
            </a:r>
            <a:r>
              <a:rPr lang="zh-CN" altLang="en-US" sz="2800" dirty="0">
                <a:latin typeface="黑体" pitchFamily="2" charset="-122"/>
              </a:rPr>
              <a:t>脉搏波的反射通常发生在血管阻抗的改变处。</a:t>
            </a:r>
          </a:p>
          <a:p>
            <a:pPr algn="just">
              <a:lnSpc>
                <a:spcPct val="200000"/>
              </a:lnSpc>
            </a:pPr>
            <a:endParaRPr lang="zh-CN" altLang="en-US" sz="2800" dirty="0">
              <a:latin typeface="黑体" pitchFamily="2" charset="-122"/>
            </a:endParaRPr>
          </a:p>
          <a:p>
            <a:pPr algn="just">
              <a:lnSpc>
                <a:spcPct val="140000"/>
              </a:lnSpc>
            </a:pPr>
            <a:r>
              <a:rPr lang="zh-CN" altLang="en-US" sz="2800" dirty="0">
                <a:latin typeface="黑体" pitchFamily="2" charset="-122"/>
              </a:rPr>
              <a:t> </a:t>
            </a:r>
            <a:r>
              <a:rPr lang="zh-CN" altLang="en-US" sz="2800" dirty="0">
                <a:solidFill>
                  <a:srgbClr val="D60093"/>
                </a:solidFill>
                <a:latin typeface="黑体" pitchFamily="2" charset="-122"/>
              </a:rPr>
              <a:t>大量研究表明：</a:t>
            </a:r>
          </a:p>
          <a:p>
            <a:pPr algn="just">
              <a:lnSpc>
                <a:spcPct val="140000"/>
              </a:lnSpc>
            </a:pPr>
            <a:r>
              <a:rPr lang="zh-CN" altLang="en-US" sz="2800" dirty="0">
                <a:solidFill>
                  <a:srgbClr val="D60093"/>
                </a:solidFill>
                <a:latin typeface="黑体" pitchFamily="2" charset="-122"/>
              </a:rPr>
              <a:t>   小动脉是脉搏波反射的主要部位。</a:t>
            </a:r>
          </a:p>
          <a:p>
            <a:pPr algn="l" eaLnBrk="0" hangingPunct="0"/>
            <a:endParaRPr lang="zh-CN" altLang="en-US" sz="3200" dirty="0">
              <a:solidFill>
                <a:srgbClr val="D60093"/>
              </a:solidFill>
              <a:latin typeface="黑体" pitchFamily="2"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050"/>
          <p:cNvPicPr>
            <a:picLocks noChangeAspect="1" noChangeArrowheads="1"/>
          </p:cNvPicPr>
          <p:nvPr/>
        </p:nvPicPr>
        <p:blipFill>
          <a:blip r:embed="rId2">
            <a:lum bright="-54000" contrast="84000"/>
          </a:blip>
          <a:srcRect/>
          <a:stretch>
            <a:fillRect/>
          </a:stretch>
        </p:blipFill>
        <p:spPr bwMode="auto">
          <a:xfrm>
            <a:off x="250825" y="217488"/>
            <a:ext cx="8893175" cy="6640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p:cNvPicPr>
            <a:picLocks noChangeAspect="1" noChangeArrowheads="1"/>
          </p:cNvPicPr>
          <p:nvPr/>
        </p:nvPicPr>
        <p:blipFill>
          <a:blip r:embed="rId2"/>
          <a:srcRect/>
          <a:stretch>
            <a:fillRect/>
          </a:stretch>
        </p:blipFill>
        <p:spPr bwMode="auto">
          <a:xfrm>
            <a:off x="1000100" y="1071546"/>
            <a:ext cx="7097586" cy="4429156"/>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2" name="Picture 2"/>
          <p:cNvPicPr>
            <a:picLocks noChangeAspect="1" noChangeArrowheads="1"/>
          </p:cNvPicPr>
          <p:nvPr/>
        </p:nvPicPr>
        <p:blipFill>
          <a:blip r:embed="rId2"/>
          <a:srcRect/>
          <a:stretch>
            <a:fillRect/>
          </a:stretch>
        </p:blipFill>
        <p:spPr bwMode="auto">
          <a:xfrm>
            <a:off x="357158" y="1285860"/>
            <a:ext cx="7975641" cy="4338655"/>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p:cNvPicPr>
            <a:picLocks noChangeAspect="1" noChangeArrowheads="1"/>
          </p:cNvPicPr>
          <p:nvPr/>
        </p:nvPicPr>
        <p:blipFill>
          <a:blip r:embed="rId2"/>
          <a:srcRect/>
          <a:stretch>
            <a:fillRect/>
          </a:stretch>
        </p:blipFill>
        <p:spPr bwMode="auto">
          <a:xfrm>
            <a:off x="285720" y="357166"/>
            <a:ext cx="2800350" cy="390525"/>
          </a:xfrm>
          <a:prstGeom prst="rect">
            <a:avLst/>
          </a:prstGeom>
          <a:noFill/>
          <a:ln w="9525">
            <a:noFill/>
            <a:miter lim="800000"/>
            <a:headEnd/>
            <a:tailEnd/>
          </a:ln>
          <a:effectLst/>
        </p:spPr>
      </p:pic>
      <p:pic>
        <p:nvPicPr>
          <p:cNvPr id="61444" name="Picture 4"/>
          <p:cNvPicPr>
            <a:picLocks noChangeAspect="1" noChangeArrowheads="1"/>
          </p:cNvPicPr>
          <p:nvPr/>
        </p:nvPicPr>
        <p:blipFill>
          <a:blip r:embed="rId3"/>
          <a:srcRect/>
          <a:stretch>
            <a:fillRect/>
          </a:stretch>
        </p:blipFill>
        <p:spPr bwMode="auto">
          <a:xfrm>
            <a:off x="1000100" y="1071546"/>
            <a:ext cx="7494094" cy="46434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2"/>
          <p:cNvPicPr>
            <a:picLocks noChangeAspect="1" noChangeArrowheads="1"/>
          </p:cNvPicPr>
          <p:nvPr/>
        </p:nvPicPr>
        <p:blipFill>
          <a:blip r:embed="rId2"/>
          <a:srcRect/>
          <a:stretch>
            <a:fillRect/>
          </a:stretch>
        </p:blipFill>
        <p:spPr bwMode="auto">
          <a:xfrm>
            <a:off x="1085850" y="1057275"/>
            <a:ext cx="6972300" cy="4743450"/>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32"/>
          <p:cNvPicPr>
            <a:picLocks noChangeAspect="1" noChangeArrowheads="1"/>
          </p:cNvPicPr>
          <p:nvPr/>
        </p:nvPicPr>
        <p:blipFill>
          <a:blip r:embed="rId2">
            <a:lum bright="-42000" contrast="72000"/>
          </a:blip>
          <a:srcRect/>
          <a:stretch>
            <a:fillRect/>
          </a:stretch>
        </p:blipFill>
        <p:spPr bwMode="auto">
          <a:xfrm>
            <a:off x="714348" y="857232"/>
            <a:ext cx="4659330" cy="5586262"/>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p:cNvPicPr>
            <a:picLocks noChangeAspect="1" noChangeArrowheads="1"/>
          </p:cNvPicPr>
          <p:nvPr/>
        </p:nvPicPr>
        <p:blipFill>
          <a:blip r:embed="rId2"/>
          <a:srcRect/>
          <a:stretch>
            <a:fillRect/>
          </a:stretch>
        </p:blipFill>
        <p:spPr bwMode="auto">
          <a:xfrm>
            <a:off x="271463" y="647700"/>
            <a:ext cx="8601075"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1500166" y="0"/>
            <a:ext cx="5500726" cy="1198532"/>
          </a:xfrm>
          <a:prstGeom prst="rect">
            <a:avLst/>
          </a:prstGeom>
          <a:noFill/>
          <a:ln w="9525">
            <a:noFill/>
            <a:miter lim="800000"/>
            <a:headEnd/>
            <a:tailEnd/>
          </a:ln>
          <a:effectLst/>
        </p:spPr>
      </p:pic>
      <p:pic>
        <p:nvPicPr>
          <p:cNvPr id="102403" name="Picture 3"/>
          <p:cNvPicPr>
            <a:picLocks noChangeAspect="1" noChangeArrowheads="1"/>
          </p:cNvPicPr>
          <p:nvPr/>
        </p:nvPicPr>
        <p:blipFill>
          <a:blip r:embed="rId3"/>
          <a:srcRect/>
          <a:stretch>
            <a:fillRect/>
          </a:stretch>
        </p:blipFill>
        <p:spPr bwMode="auto">
          <a:xfrm>
            <a:off x="1785918" y="1285860"/>
            <a:ext cx="4867275" cy="704850"/>
          </a:xfrm>
          <a:prstGeom prst="rect">
            <a:avLst/>
          </a:prstGeom>
          <a:noFill/>
          <a:ln w="9525">
            <a:noFill/>
            <a:miter lim="800000"/>
            <a:headEnd/>
            <a:tailEnd/>
          </a:ln>
          <a:effectLst/>
        </p:spPr>
      </p:pic>
      <p:pic>
        <p:nvPicPr>
          <p:cNvPr id="102404" name="Picture 4"/>
          <p:cNvPicPr>
            <a:picLocks noChangeAspect="1" noChangeArrowheads="1"/>
          </p:cNvPicPr>
          <p:nvPr/>
        </p:nvPicPr>
        <p:blipFill>
          <a:blip r:embed="rId4"/>
          <a:srcRect/>
          <a:stretch>
            <a:fillRect/>
          </a:stretch>
        </p:blipFill>
        <p:spPr bwMode="auto">
          <a:xfrm>
            <a:off x="1643043" y="2000240"/>
            <a:ext cx="5214974" cy="1384817"/>
          </a:xfrm>
          <a:prstGeom prst="rect">
            <a:avLst/>
          </a:prstGeom>
          <a:noFill/>
          <a:ln w="9525">
            <a:noFill/>
            <a:miter lim="800000"/>
            <a:headEnd/>
            <a:tailEnd/>
          </a:ln>
          <a:effectLst/>
        </p:spPr>
      </p:pic>
      <p:pic>
        <p:nvPicPr>
          <p:cNvPr id="102405" name="Picture 5"/>
          <p:cNvPicPr>
            <a:picLocks noChangeAspect="1" noChangeArrowheads="1"/>
          </p:cNvPicPr>
          <p:nvPr/>
        </p:nvPicPr>
        <p:blipFill>
          <a:blip r:embed="rId5"/>
          <a:srcRect/>
          <a:stretch>
            <a:fillRect/>
          </a:stretch>
        </p:blipFill>
        <p:spPr bwMode="auto">
          <a:xfrm>
            <a:off x="1214414" y="3286124"/>
            <a:ext cx="6929486" cy="2932672"/>
          </a:xfrm>
          <a:prstGeom prst="rect">
            <a:avLst/>
          </a:prstGeom>
          <a:noFill/>
          <a:ln w="9525">
            <a:noFill/>
            <a:miter lim="800000"/>
            <a:headEnd/>
            <a:tailEnd/>
          </a:ln>
          <a:effectLst/>
        </p:spPr>
      </p:pic>
      <p:sp>
        <p:nvSpPr>
          <p:cNvPr id="6" name="矩形 5"/>
          <p:cNvSpPr/>
          <p:nvPr/>
        </p:nvSpPr>
        <p:spPr>
          <a:xfrm>
            <a:off x="1714480" y="1428736"/>
            <a:ext cx="4857784"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74" name="Picture 2"/>
          <p:cNvPicPr>
            <a:picLocks noChangeAspect="1" noChangeArrowheads="1"/>
          </p:cNvPicPr>
          <p:nvPr/>
        </p:nvPicPr>
        <p:blipFill>
          <a:blip r:embed="rId6"/>
          <a:srcRect/>
          <a:stretch>
            <a:fillRect/>
          </a:stretch>
        </p:blipFill>
        <p:spPr bwMode="auto">
          <a:xfrm>
            <a:off x="1428728" y="5982748"/>
            <a:ext cx="6429420" cy="8752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0" name="Picture 2"/>
          <p:cNvPicPr>
            <a:picLocks noChangeAspect="1" noChangeArrowheads="1"/>
          </p:cNvPicPr>
          <p:nvPr/>
        </p:nvPicPr>
        <p:blipFill>
          <a:blip r:embed="rId2"/>
          <a:srcRect/>
          <a:stretch>
            <a:fillRect/>
          </a:stretch>
        </p:blipFill>
        <p:spPr bwMode="auto">
          <a:xfrm>
            <a:off x="757238" y="261938"/>
            <a:ext cx="7629525" cy="6334125"/>
          </a:xfrm>
          <a:prstGeom prst="rect">
            <a:avLst/>
          </a:prstGeom>
          <a:noFill/>
          <a:ln w="9525">
            <a:noFill/>
            <a:miter lim="800000"/>
            <a:headEnd/>
            <a:tailEnd/>
          </a:ln>
          <a:effec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srcRect/>
          <a:stretch>
            <a:fillRect/>
          </a:stretch>
        </p:blipFill>
        <p:spPr bwMode="auto">
          <a:xfrm>
            <a:off x="571472" y="785794"/>
            <a:ext cx="7829550" cy="3048000"/>
          </a:xfrm>
          <a:prstGeom prst="rect">
            <a:avLst/>
          </a:prstGeom>
          <a:noFill/>
          <a:ln w="9525">
            <a:noFill/>
            <a:miter lim="800000"/>
            <a:headEnd/>
            <a:tailEnd/>
          </a:ln>
          <a:effectLst/>
        </p:spPr>
      </p:pic>
      <p:pic>
        <p:nvPicPr>
          <p:cNvPr id="103427" name="Picture 3"/>
          <p:cNvPicPr>
            <a:picLocks noChangeAspect="1" noChangeArrowheads="1"/>
          </p:cNvPicPr>
          <p:nvPr/>
        </p:nvPicPr>
        <p:blipFill>
          <a:blip r:embed="rId3"/>
          <a:srcRect/>
          <a:stretch>
            <a:fillRect/>
          </a:stretch>
        </p:blipFill>
        <p:spPr bwMode="auto">
          <a:xfrm>
            <a:off x="428596" y="3786190"/>
            <a:ext cx="7620000" cy="1028700"/>
          </a:xfrm>
          <a:prstGeom prst="rect">
            <a:avLst/>
          </a:prstGeom>
          <a:noFill/>
          <a:ln w="9525">
            <a:noFill/>
            <a:miter lim="800000"/>
            <a:headEnd/>
            <a:tailEnd/>
          </a:ln>
          <a:effectLst/>
        </p:spPr>
      </p:pic>
      <p:pic>
        <p:nvPicPr>
          <p:cNvPr id="103428" name="Picture 4"/>
          <p:cNvPicPr>
            <a:picLocks noChangeAspect="1" noChangeArrowheads="1"/>
          </p:cNvPicPr>
          <p:nvPr/>
        </p:nvPicPr>
        <p:blipFill>
          <a:blip r:embed="rId4"/>
          <a:srcRect/>
          <a:stretch>
            <a:fillRect/>
          </a:stretch>
        </p:blipFill>
        <p:spPr bwMode="auto">
          <a:xfrm>
            <a:off x="500034" y="4857760"/>
            <a:ext cx="7581900" cy="1657350"/>
          </a:xfrm>
          <a:prstGeom prst="rect">
            <a:avLst/>
          </a:prstGeom>
          <a:noFill/>
          <a:ln w="9525">
            <a:noFill/>
            <a:miter lim="800000"/>
            <a:headEnd/>
            <a:tailEnd/>
          </a:ln>
          <a:effectLst/>
        </p:spPr>
      </p:pic>
      <p:pic>
        <p:nvPicPr>
          <p:cNvPr id="2" name="Picture 2"/>
          <p:cNvPicPr>
            <a:picLocks noChangeAspect="1" noChangeArrowheads="1"/>
          </p:cNvPicPr>
          <p:nvPr/>
        </p:nvPicPr>
        <p:blipFill>
          <a:blip r:embed="rId5"/>
          <a:srcRect/>
          <a:stretch>
            <a:fillRect/>
          </a:stretch>
        </p:blipFill>
        <p:spPr bwMode="auto">
          <a:xfrm>
            <a:off x="214282" y="0"/>
            <a:ext cx="7629525" cy="762000"/>
          </a:xfrm>
          <a:prstGeom prst="rect">
            <a:avLst/>
          </a:prstGeom>
          <a:noFill/>
          <a:ln w="9525">
            <a:noFill/>
            <a:miter lim="800000"/>
            <a:headEnd/>
            <a:tailEnd/>
          </a:ln>
          <a:effectLst/>
        </p:spPr>
      </p:pic>
      <p:pic>
        <p:nvPicPr>
          <p:cNvPr id="3" name="Picture 3"/>
          <p:cNvPicPr>
            <a:picLocks noChangeAspect="1" noChangeArrowheads="1"/>
          </p:cNvPicPr>
          <p:nvPr/>
        </p:nvPicPr>
        <p:blipFill>
          <a:blip r:embed="rId6"/>
          <a:srcRect/>
          <a:stretch>
            <a:fillRect/>
          </a:stretch>
        </p:blipFill>
        <p:spPr bwMode="auto">
          <a:xfrm>
            <a:off x="5429256" y="2357430"/>
            <a:ext cx="3571868" cy="742592"/>
          </a:xfrm>
          <a:prstGeom prst="rect">
            <a:avLst/>
          </a:prstGeom>
          <a:noFill/>
          <a:ln w="9525">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2"/>
          <p:cNvPicPr>
            <a:picLocks noChangeAspect="1" noChangeArrowheads="1"/>
          </p:cNvPicPr>
          <p:nvPr/>
        </p:nvPicPr>
        <p:blipFill>
          <a:blip r:embed="rId2"/>
          <a:srcRect/>
          <a:stretch>
            <a:fillRect/>
          </a:stretch>
        </p:blipFill>
        <p:spPr bwMode="auto">
          <a:xfrm>
            <a:off x="714348" y="857232"/>
            <a:ext cx="7419975" cy="4076700"/>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srcRect/>
          <a:stretch>
            <a:fillRect/>
          </a:stretch>
        </p:blipFill>
        <p:spPr bwMode="auto">
          <a:xfrm>
            <a:off x="214282" y="500042"/>
            <a:ext cx="7562850" cy="638175"/>
          </a:xfrm>
          <a:prstGeom prst="rect">
            <a:avLst/>
          </a:prstGeom>
          <a:noFill/>
          <a:ln w="9525">
            <a:noFill/>
            <a:miter lim="800000"/>
            <a:headEnd/>
            <a:tailEnd/>
          </a:ln>
          <a:effectLst/>
        </p:spPr>
      </p:pic>
      <p:pic>
        <p:nvPicPr>
          <p:cNvPr id="104452" name="Picture 4"/>
          <p:cNvPicPr>
            <a:picLocks noChangeAspect="1" noChangeArrowheads="1"/>
          </p:cNvPicPr>
          <p:nvPr/>
        </p:nvPicPr>
        <p:blipFill>
          <a:blip r:embed="rId3"/>
          <a:srcRect/>
          <a:stretch>
            <a:fillRect/>
          </a:stretch>
        </p:blipFill>
        <p:spPr bwMode="auto">
          <a:xfrm>
            <a:off x="357158" y="5500702"/>
            <a:ext cx="7553325" cy="971550"/>
          </a:xfrm>
          <a:prstGeom prst="rect">
            <a:avLst/>
          </a:prstGeom>
          <a:noFill/>
          <a:ln w="9525">
            <a:noFill/>
            <a:miter lim="800000"/>
            <a:headEnd/>
            <a:tailEnd/>
          </a:ln>
          <a:effectLst/>
        </p:spPr>
      </p:pic>
      <p:pic>
        <p:nvPicPr>
          <p:cNvPr id="248834" name="Picture 2"/>
          <p:cNvPicPr>
            <a:picLocks noChangeAspect="1" noChangeArrowheads="1"/>
          </p:cNvPicPr>
          <p:nvPr/>
        </p:nvPicPr>
        <p:blipFill>
          <a:blip r:embed="rId4"/>
          <a:srcRect/>
          <a:stretch>
            <a:fillRect/>
          </a:stretch>
        </p:blipFill>
        <p:spPr bwMode="auto">
          <a:xfrm>
            <a:off x="285720" y="1500174"/>
            <a:ext cx="7858125" cy="3667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a:srcRect/>
          <a:stretch>
            <a:fillRect/>
          </a:stretch>
        </p:blipFill>
        <p:spPr bwMode="auto">
          <a:xfrm>
            <a:off x="428596" y="142852"/>
            <a:ext cx="8229600" cy="3990975"/>
          </a:xfrm>
          <a:prstGeom prst="rect">
            <a:avLst/>
          </a:prstGeom>
          <a:noFill/>
          <a:ln w="9525">
            <a:noFill/>
            <a:miter lim="800000"/>
            <a:headEnd/>
            <a:tailEnd/>
          </a:ln>
          <a:effectLst/>
        </p:spPr>
      </p:pic>
      <p:pic>
        <p:nvPicPr>
          <p:cNvPr id="129027" name="Picture 3"/>
          <p:cNvPicPr>
            <a:picLocks noChangeAspect="1" noChangeArrowheads="1"/>
          </p:cNvPicPr>
          <p:nvPr/>
        </p:nvPicPr>
        <p:blipFill>
          <a:blip r:embed="rId3"/>
          <a:srcRect/>
          <a:stretch>
            <a:fillRect/>
          </a:stretch>
        </p:blipFill>
        <p:spPr bwMode="auto">
          <a:xfrm>
            <a:off x="3500430" y="3929066"/>
            <a:ext cx="5295900" cy="2514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srcRect/>
          <a:stretch>
            <a:fillRect/>
          </a:stretch>
        </p:blipFill>
        <p:spPr bwMode="auto">
          <a:xfrm>
            <a:off x="428596" y="428604"/>
            <a:ext cx="5286412" cy="2890921"/>
          </a:xfrm>
          <a:prstGeom prst="rect">
            <a:avLst/>
          </a:prstGeom>
          <a:noFill/>
          <a:ln w="9525">
            <a:noFill/>
            <a:miter lim="800000"/>
            <a:headEnd/>
            <a:tailEnd/>
          </a:ln>
          <a:effectLst/>
        </p:spPr>
      </p:pic>
      <p:pic>
        <p:nvPicPr>
          <p:cNvPr id="130051" name="Picture 3"/>
          <p:cNvPicPr>
            <a:picLocks noChangeAspect="1" noChangeArrowheads="1"/>
          </p:cNvPicPr>
          <p:nvPr/>
        </p:nvPicPr>
        <p:blipFill>
          <a:blip r:embed="rId3"/>
          <a:srcRect/>
          <a:stretch>
            <a:fillRect/>
          </a:stretch>
        </p:blipFill>
        <p:spPr bwMode="auto">
          <a:xfrm>
            <a:off x="285720" y="3254112"/>
            <a:ext cx="8286808" cy="3399098"/>
          </a:xfrm>
          <a:prstGeom prst="rect">
            <a:avLst/>
          </a:prstGeom>
          <a:noFill/>
          <a:ln w="9525">
            <a:noFill/>
            <a:miter lim="800000"/>
            <a:headEnd/>
            <a:tailEnd/>
          </a:ln>
          <a:effectLst/>
        </p:spPr>
      </p:pic>
      <p:pic>
        <p:nvPicPr>
          <p:cNvPr id="130052" name="Picture 4"/>
          <p:cNvPicPr>
            <a:picLocks noChangeAspect="1" noChangeArrowheads="1"/>
          </p:cNvPicPr>
          <p:nvPr/>
        </p:nvPicPr>
        <p:blipFill>
          <a:blip r:embed="rId4"/>
          <a:srcRect/>
          <a:stretch>
            <a:fillRect/>
          </a:stretch>
        </p:blipFill>
        <p:spPr bwMode="auto">
          <a:xfrm>
            <a:off x="5314950" y="285728"/>
            <a:ext cx="3829050" cy="2257425"/>
          </a:xfrm>
          <a:prstGeom prst="rect">
            <a:avLst/>
          </a:prstGeom>
          <a:noFill/>
          <a:ln w="9525">
            <a:noFill/>
            <a:miter lim="800000"/>
            <a:headEnd/>
            <a:tailEnd/>
          </a:ln>
          <a:effectLst/>
        </p:spPr>
      </p:pic>
      <p:pic>
        <p:nvPicPr>
          <p:cNvPr id="5" name="Picture 3"/>
          <p:cNvPicPr>
            <a:picLocks noChangeAspect="1" noChangeArrowheads="1"/>
          </p:cNvPicPr>
          <p:nvPr/>
        </p:nvPicPr>
        <p:blipFill>
          <a:blip r:embed="rId5"/>
          <a:srcRect/>
          <a:stretch>
            <a:fillRect/>
          </a:stretch>
        </p:blipFill>
        <p:spPr bwMode="auto">
          <a:xfrm>
            <a:off x="5429256" y="2357430"/>
            <a:ext cx="3571868" cy="742592"/>
          </a:xfrm>
          <a:prstGeom prst="rect">
            <a:avLst/>
          </a:prstGeom>
          <a:noFill/>
          <a:ln w="9525">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srcRect/>
          <a:stretch>
            <a:fillRect/>
          </a:stretch>
        </p:blipFill>
        <p:spPr bwMode="auto">
          <a:xfrm>
            <a:off x="571472" y="285728"/>
            <a:ext cx="7734300" cy="1343025"/>
          </a:xfrm>
          <a:prstGeom prst="rect">
            <a:avLst/>
          </a:prstGeom>
          <a:noFill/>
          <a:ln w="9525">
            <a:noFill/>
            <a:miter lim="800000"/>
            <a:headEnd/>
            <a:tailEnd/>
          </a:ln>
          <a:effectLst/>
        </p:spPr>
      </p:pic>
      <p:pic>
        <p:nvPicPr>
          <p:cNvPr id="131075" name="Picture 3"/>
          <p:cNvPicPr>
            <a:picLocks noChangeAspect="1" noChangeArrowheads="1"/>
          </p:cNvPicPr>
          <p:nvPr/>
        </p:nvPicPr>
        <p:blipFill>
          <a:blip r:embed="rId3"/>
          <a:srcRect/>
          <a:stretch>
            <a:fillRect/>
          </a:stretch>
        </p:blipFill>
        <p:spPr bwMode="auto">
          <a:xfrm>
            <a:off x="2214546" y="1571612"/>
            <a:ext cx="5934075" cy="2543175"/>
          </a:xfrm>
          <a:prstGeom prst="rect">
            <a:avLst/>
          </a:prstGeom>
          <a:noFill/>
          <a:ln w="9525">
            <a:noFill/>
            <a:miter lim="800000"/>
            <a:headEnd/>
            <a:tailEnd/>
          </a:ln>
          <a:effectLst/>
        </p:spPr>
      </p:pic>
      <p:pic>
        <p:nvPicPr>
          <p:cNvPr id="104450" name="Picture 2"/>
          <p:cNvPicPr>
            <a:picLocks noChangeAspect="1" noChangeArrowheads="1"/>
          </p:cNvPicPr>
          <p:nvPr/>
        </p:nvPicPr>
        <p:blipFill>
          <a:blip r:embed="rId4"/>
          <a:srcRect/>
          <a:stretch>
            <a:fillRect/>
          </a:stretch>
        </p:blipFill>
        <p:spPr bwMode="auto">
          <a:xfrm>
            <a:off x="4071934" y="4143380"/>
            <a:ext cx="4191928" cy="23907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srcRect/>
          <a:stretch>
            <a:fillRect/>
          </a:stretch>
        </p:blipFill>
        <p:spPr bwMode="auto">
          <a:xfrm>
            <a:off x="1214414" y="0"/>
            <a:ext cx="6858048" cy="6615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srcRect/>
          <a:stretch>
            <a:fillRect/>
          </a:stretch>
        </p:blipFill>
        <p:spPr bwMode="auto">
          <a:xfrm>
            <a:off x="4000496" y="2571744"/>
            <a:ext cx="4924425" cy="2266950"/>
          </a:xfrm>
          <a:prstGeom prst="rect">
            <a:avLst/>
          </a:prstGeom>
          <a:noFill/>
          <a:ln w="9525">
            <a:noFill/>
            <a:miter lim="800000"/>
            <a:headEnd/>
            <a:tailEnd/>
          </a:ln>
          <a:effectLst/>
        </p:spPr>
      </p:pic>
      <p:pic>
        <p:nvPicPr>
          <p:cNvPr id="132099" name="Picture 3"/>
          <p:cNvPicPr>
            <a:picLocks noChangeAspect="1" noChangeArrowheads="1"/>
          </p:cNvPicPr>
          <p:nvPr/>
        </p:nvPicPr>
        <p:blipFill>
          <a:blip r:embed="rId3"/>
          <a:srcRect/>
          <a:stretch>
            <a:fillRect/>
          </a:stretch>
        </p:blipFill>
        <p:spPr bwMode="auto">
          <a:xfrm>
            <a:off x="428596" y="142852"/>
            <a:ext cx="7658100" cy="2571750"/>
          </a:xfrm>
          <a:prstGeom prst="rect">
            <a:avLst/>
          </a:prstGeom>
          <a:noFill/>
          <a:ln w="9525">
            <a:noFill/>
            <a:miter lim="800000"/>
            <a:headEnd/>
            <a:tailEnd/>
          </a:ln>
          <a:effectLst/>
        </p:spPr>
      </p:pic>
      <p:pic>
        <p:nvPicPr>
          <p:cNvPr id="132100" name="Picture 4"/>
          <p:cNvPicPr>
            <a:picLocks noChangeAspect="1" noChangeArrowheads="1"/>
          </p:cNvPicPr>
          <p:nvPr/>
        </p:nvPicPr>
        <p:blipFill>
          <a:blip r:embed="rId4"/>
          <a:srcRect/>
          <a:stretch>
            <a:fillRect/>
          </a:stretch>
        </p:blipFill>
        <p:spPr bwMode="auto">
          <a:xfrm>
            <a:off x="857224" y="4786322"/>
            <a:ext cx="6981825" cy="1638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a:stretch>
            <a:fillRect/>
          </a:stretch>
        </p:blipFill>
        <p:spPr bwMode="auto">
          <a:xfrm>
            <a:off x="285720" y="0"/>
            <a:ext cx="6429420" cy="6420156"/>
          </a:xfrm>
          <a:prstGeom prst="rect">
            <a:avLst/>
          </a:prstGeom>
          <a:noFill/>
          <a:ln w="9525">
            <a:noFill/>
            <a:miter lim="800000"/>
            <a:headEnd/>
            <a:tailEnd/>
          </a:ln>
          <a:effectLst/>
        </p:spPr>
      </p:pic>
      <p:pic>
        <p:nvPicPr>
          <p:cNvPr id="105474" name="Picture 2"/>
          <p:cNvPicPr>
            <a:picLocks noChangeAspect="1" noChangeArrowheads="1"/>
          </p:cNvPicPr>
          <p:nvPr/>
        </p:nvPicPr>
        <p:blipFill>
          <a:blip r:embed="rId3"/>
          <a:srcRect/>
          <a:stretch>
            <a:fillRect/>
          </a:stretch>
        </p:blipFill>
        <p:spPr bwMode="auto">
          <a:xfrm>
            <a:off x="3357554" y="1285860"/>
            <a:ext cx="5726301" cy="17145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srcRect/>
          <a:stretch>
            <a:fillRect/>
          </a:stretch>
        </p:blipFill>
        <p:spPr bwMode="auto">
          <a:xfrm>
            <a:off x="500034" y="142852"/>
            <a:ext cx="2657475" cy="552450"/>
          </a:xfrm>
          <a:prstGeom prst="rect">
            <a:avLst/>
          </a:prstGeom>
          <a:noFill/>
          <a:ln w="9525">
            <a:noFill/>
            <a:miter lim="800000"/>
            <a:headEnd/>
            <a:tailEnd/>
          </a:ln>
          <a:effectLst/>
        </p:spPr>
      </p:pic>
      <p:pic>
        <p:nvPicPr>
          <p:cNvPr id="105475" name="Picture 3"/>
          <p:cNvPicPr>
            <a:picLocks noChangeAspect="1" noChangeArrowheads="1"/>
          </p:cNvPicPr>
          <p:nvPr/>
        </p:nvPicPr>
        <p:blipFill>
          <a:blip r:embed="rId3"/>
          <a:srcRect/>
          <a:stretch>
            <a:fillRect/>
          </a:stretch>
        </p:blipFill>
        <p:spPr bwMode="auto">
          <a:xfrm>
            <a:off x="500034" y="785794"/>
            <a:ext cx="7677150" cy="2276475"/>
          </a:xfrm>
          <a:prstGeom prst="rect">
            <a:avLst/>
          </a:prstGeom>
          <a:noFill/>
          <a:ln w="9525">
            <a:noFill/>
            <a:miter lim="800000"/>
            <a:headEnd/>
            <a:tailEnd/>
          </a:ln>
          <a:effectLst/>
        </p:spPr>
      </p:pic>
      <p:pic>
        <p:nvPicPr>
          <p:cNvPr id="105478" name="Picture 6" descr="Related image"/>
          <p:cNvPicPr>
            <a:picLocks noChangeAspect="1" noChangeArrowheads="1"/>
          </p:cNvPicPr>
          <p:nvPr/>
        </p:nvPicPr>
        <p:blipFill>
          <a:blip r:embed="rId4"/>
          <a:srcRect/>
          <a:stretch>
            <a:fillRect/>
          </a:stretch>
        </p:blipFill>
        <p:spPr bwMode="auto">
          <a:xfrm>
            <a:off x="1142976" y="3214686"/>
            <a:ext cx="6477001" cy="3643314"/>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1142976" y="0"/>
            <a:ext cx="6572296" cy="6693048"/>
          </a:xfrm>
          <a:prstGeom prst="rect">
            <a:avLst/>
          </a:prstGeom>
          <a:noFill/>
          <a:ln w="9525">
            <a:noFill/>
            <a:miter lim="800000"/>
            <a:headEnd/>
            <a:tailEnd/>
          </a:ln>
          <a:effec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srcRect/>
          <a:stretch>
            <a:fillRect/>
          </a:stretch>
        </p:blipFill>
        <p:spPr bwMode="auto">
          <a:xfrm>
            <a:off x="357158" y="4071942"/>
            <a:ext cx="7743825" cy="1524000"/>
          </a:xfrm>
          <a:prstGeom prst="rect">
            <a:avLst/>
          </a:prstGeom>
          <a:noFill/>
          <a:ln w="9525">
            <a:noFill/>
            <a:miter lim="800000"/>
            <a:headEnd/>
            <a:tailEnd/>
          </a:ln>
          <a:effectLst/>
        </p:spPr>
      </p:pic>
      <p:pic>
        <p:nvPicPr>
          <p:cNvPr id="118788" name="Picture 4" descr="Related image"/>
          <p:cNvPicPr>
            <a:picLocks noChangeAspect="1" noChangeArrowheads="1"/>
          </p:cNvPicPr>
          <p:nvPr/>
        </p:nvPicPr>
        <p:blipFill>
          <a:blip r:embed="rId3"/>
          <a:srcRect/>
          <a:stretch>
            <a:fillRect/>
          </a:stretch>
        </p:blipFill>
        <p:spPr bwMode="auto">
          <a:xfrm>
            <a:off x="1785918" y="0"/>
            <a:ext cx="5072098" cy="3804074"/>
          </a:xfrm>
          <a:prstGeom prst="rect">
            <a:avLst/>
          </a:prstGeom>
          <a:noFill/>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Related image"/>
          <p:cNvPicPr>
            <a:picLocks noChangeAspect="1" noChangeArrowheads="1"/>
          </p:cNvPicPr>
          <p:nvPr/>
        </p:nvPicPr>
        <p:blipFill>
          <a:blip r:embed="rId2"/>
          <a:srcRect/>
          <a:stretch>
            <a:fillRect/>
          </a:stretch>
        </p:blipFill>
        <p:spPr bwMode="auto">
          <a:xfrm>
            <a:off x="1500166" y="0"/>
            <a:ext cx="6362696" cy="4772023"/>
          </a:xfrm>
          <a:prstGeom prst="rect">
            <a:avLst/>
          </a:prstGeom>
          <a:noFill/>
        </p:spPr>
      </p:pic>
      <p:pic>
        <p:nvPicPr>
          <p:cNvPr id="119811" name="Picture 3"/>
          <p:cNvPicPr>
            <a:picLocks noChangeAspect="1" noChangeArrowheads="1"/>
          </p:cNvPicPr>
          <p:nvPr/>
        </p:nvPicPr>
        <p:blipFill>
          <a:blip r:embed="rId3"/>
          <a:srcRect/>
          <a:stretch>
            <a:fillRect/>
          </a:stretch>
        </p:blipFill>
        <p:spPr bwMode="auto">
          <a:xfrm>
            <a:off x="428596" y="4929198"/>
            <a:ext cx="7620000" cy="1276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srcRect/>
          <a:stretch>
            <a:fillRect/>
          </a:stretch>
        </p:blipFill>
        <p:spPr bwMode="auto">
          <a:xfrm>
            <a:off x="571472" y="357166"/>
            <a:ext cx="7743825" cy="742950"/>
          </a:xfrm>
          <a:prstGeom prst="rect">
            <a:avLst/>
          </a:prstGeom>
          <a:noFill/>
          <a:ln w="9525">
            <a:noFill/>
            <a:miter lim="800000"/>
            <a:headEnd/>
            <a:tailEnd/>
          </a:ln>
          <a:effectLst/>
        </p:spPr>
      </p:pic>
      <p:pic>
        <p:nvPicPr>
          <p:cNvPr id="120836" name="Picture 4" descr="Image result for fenestrated endothelium"/>
          <p:cNvPicPr>
            <a:picLocks noChangeAspect="1" noChangeArrowheads="1"/>
          </p:cNvPicPr>
          <p:nvPr/>
        </p:nvPicPr>
        <p:blipFill>
          <a:blip r:embed="rId3"/>
          <a:srcRect/>
          <a:stretch>
            <a:fillRect/>
          </a:stretch>
        </p:blipFill>
        <p:spPr bwMode="auto">
          <a:xfrm>
            <a:off x="0" y="1785926"/>
            <a:ext cx="8911114" cy="2714644"/>
          </a:xfrm>
          <a:prstGeom prst="rect">
            <a:avLst/>
          </a:prstGeom>
          <a:noFill/>
        </p:spPr>
      </p:pic>
      <p:sp>
        <p:nvSpPr>
          <p:cNvPr id="4" name="矩形 3"/>
          <p:cNvSpPr/>
          <p:nvPr/>
        </p:nvSpPr>
        <p:spPr>
          <a:xfrm>
            <a:off x="142844" y="1643050"/>
            <a:ext cx="5715040" cy="285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srcRect/>
          <a:stretch>
            <a:fillRect/>
          </a:stretch>
        </p:blipFill>
        <p:spPr bwMode="auto">
          <a:xfrm>
            <a:off x="142844" y="0"/>
            <a:ext cx="5553075" cy="504825"/>
          </a:xfrm>
          <a:prstGeom prst="rect">
            <a:avLst/>
          </a:prstGeom>
          <a:noFill/>
          <a:ln w="9525">
            <a:noFill/>
            <a:miter lim="800000"/>
            <a:headEnd/>
            <a:tailEnd/>
          </a:ln>
          <a:effectLst/>
        </p:spPr>
      </p:pic>
      <p:pic>
        <p:nvPicPr>
          <p:cNvPr id="121859" name="Picture 3"/>
          <p:cNvPicPr>
            <a:picLocks noChangeAspect="1" noChangeArrowheads="1"/>
          </p:cNvPicPr>
          <p:nvPr/>
        </p:nvPicPr>
        <p:blipFill>
          <a:blip r:embed="rId3"/>
          <a:srcRect/>
          <a:stretch>
            <a:fillRect/>
          </a:stretch>
        </p:blipFill>
        <p:spPr bwMode="auto">
          <a:xfrm>
            <a:off x="428596" y="571480"/>
            <a:ext cx="7924800" cy="3648075"/>
          </a:xfrm>
          <a:prstGeom prst="rect">
            <a:avLst/>
          </a:prstGeom>
          <a:noFill/>
          <a:ln w="9525">
            <a:noFill/>
            <a:miter lim="800000"/>
            <a:headEnd/>
            <a:tailEnd/>
          </a:ln>
          <a:effectLst/>
        </p:spPr>
      </p:pic>
      <p:pic>
        <p:nvPicPr>
          <p:cNvPr id="121862" name="Picture 6"/>
          <p:cNvPicPr>
            <a:picLocks noChangeAspect="1" noChangeArrowheads="1"/>
          </p:cNvPicPr>
          <p:nvPr/>
        </p:nvPicPr>
        <p:blipFill>
          <a:blip r:embed="rId4"/>
          <a:srcRect/>
          <a:stretch>
            <a:fillRect/>
          </a:stretch>
        </p:blipFill>
        <p:spPr bwMode="auto">
          <a:xfrm>
            <a:off x="1785918" y="3357562"/>
            <a:ext cx="5568461" cy="3214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srcRect/>
          <a:stretch>
            <a:fillRect/>
          </a:stretch>
        </p:blipFill>
        <p:spPr bwMode="auto">
          <a:xfrm>
            <a:off x="214282" y="3786190"/>
            <a:ext cx="8267700" cy="1371600"/>
          </a:xfrm>
          <a:prstGeom prst="rect">
            <a:avLst/>
          </a:prstGeom>
          <a:noFill/>
          <a:ln w="9525">
            <a:noFill/>
            <a:miter lim="800000"/>
            <a:headEnd/>
            <a:tailEnd/>
          </a:ln>
          <a:effectLst/>
        </p:spPr>
      </p:pic>
      <p:pic>
        <p:nvPicPr>
          <p:cNvPr id="3" name="Picture 6"/>
          <p:cNvPicPr>
            <a:picLocks noChangeAspect="1" noChangeArrowheads="1"/>
          </p:cNvPicPr>
          <p:nvPr/>
        </p:nvPicPr>
        <p:blipFill>
          <a:blip r:embed="rId3"/>
          <a:srcRect/>
          <a:stretch>
            <a:fillRect/>
          </a:stretch>
        </p:blipFill>
        <p:spPr bwMode="auto">
          <a:xfrm>
            <a:off x="1643042" y="285728"/>
            <a:ext cx="5568461" cy="3214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srcRect/>
          <a:stretch>
            <a:fillRect/>
          </a:stretch>
        </p:blipFill>
        <p:spPr bwMode="auto">
          <a:xfrm>
            <a:off x="642910" y="3571876"/>
            <a:ext cx="7581900" cy="2819400"/>
          </a:xfrm>
          <a:prstGeom prst="rect">
            <a:avLst/>
          </a:prstGeom>
          <a:noFill/>
          <a:ln w="9525">
            <a:noFill/>
            <a:miter lim="800000"/>
            <a:headEnd/>
            <a:tailEnd/>
          </a:ln>
          <a:effectLst/>
        </p:spPr>
      </p:pic>
      <p:pic>
        <p:nvPicPr>
          <p:cNvPr id="123907" name="Picture 3"/>
          <p:cNvPicPr>
            <a:picLocks noChangeAspect="1" noChangeArrowheads="1"/>
          </p:cNvPicPr>
          <p:nvPr/>
        </p:nvPicPr>
        <p:blipFill>
          <a:blip r:embed="rId3"/>
          <a:srcRect/>
          <a:stretch>
            <a:fillRect/>
          </a:stretch>
        </p:blipFill>
        <p:spPr bwMode="auto">
          <a:xfrm>
            <a:off x="714348" y="214290"/>
            <a:ext cx="2800350" cy="361950"/>
          </a:xfrm>
          <a:prstGeom prst="rect">
            <a:avLst/>
          </a:prstGeom>
          <a:noFill/>
          <a:ln w="9525">
            <a:noFill/>
            <a:miter lim="800000"/>
            <a:headEnd/>
            <a:tailEnd/>
          </a:ln>
          <a:effectLst/>
        </p:spPr>
      </p:pic>
      <p:pic>
        <p:nvPicPr>
          <p:cNvPr id="4" name="Picture 6"/>
          <p:cNvPicPr>
            <a:picLocks noChangeAspect="1" noChangeArrowheads="1"/>
          </p:cNvPicPr>
          <p:nvPr/>
        </p:nvPicPr>
        <p:blipFill>
          <a:blip r:embed="rId4"/>
          <a:srcRect/>
          <a:stretch>
            <a:fillRect/>
          </a:stretch>
        </p:blipFill>
        <p:spPr bwMode="auto">
          <a:xfrm>
            <a:off x="3575539" y="214290"/>
            <a:ext cx="5568461" cy="3214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2"/>
          <a:srcRect/>
          <a:stretch>
            <a:fillRect/>
          </a:stretch>
        </p:blipFill>
        <p:spPr bwMode="auto">
          <a:xfrm>
            <a:off x="714348" y="4857760"/>
            <a:ext cx="7581900" cy="800100"/>
          </a:xfrm>
          <a:prstGeom prst="rect">
            <a:avLst/>
          </a:prstGeom>
          <a:noFill/>
          <a:ln w="9525">
            <a:noFill/>
            <a:miter lim="800000"/>
            <a:headEnd/>
            <a:tailEnd/>
          </a:ln>
          <a:effectLst/>
        </p:spPr>
      </p:pic>
      <p:grpSp>
        <p:nvGrpSpPr>
          <p:cNvPr id="5" name="组合 4"/>
          <p:cNvGrpSpPr/>
          <p:nvPr/>
        </p:nvGrpSpPr>
        <p:grpSpPr>
          <a:xfrm>
            <a:off x="714348" y="285728"/>
            <a:ext cx="7715250" cy="3257550"/>
            <a:chOff x="714348" y="285728"/>
            <a:chExt cx="7715250" cy="3257550"/>
          </a:xfrm>
        </p:grpSpPr>
        <p:pic>
          <p:nvPicPr>
            <p:cNvPr id="124930" name="Picture 2"/>
            <p:cNvPicPr>
              <a:picLocks noChangeAspect="1" noChangeArrowheads="1"/>
            </p:cNvPicPr>
            <p:nvPr/>
          </p:nvPicPr>
          <p:blipFill>
            <a:blip r:embed="rId3"/>
            <a:srcRect/>
            <a:stretch>
              <a:fillRect/>
            </a:stretch>
          </p:blipFill>
          <p:spPr bwMode="auto">
            <a:xfrm>
              <a:off x="714348" y="285728"/>
              <a:ext cx="7715250" cy="3257550"/>
            </a:xfrm>
            <a:prstGeom prst="rect">
              <a:avLst/>
            </a:prstGeom>
            <a:noFill/>
            <a:ln w="9525">
              <a:noFill/>
              <a:miter lim="800000"/>
              <a:headEnd/>
              <a:tailEnd/>
            </a:ln>
            <a:effectLst/>
          </p:spPr>
        </p:pic>
        <p:sp>
          <p:nvSpPr>
            <p:cNvPr id="4" name="矩形 3"/>
            <p:cNvSpPr/>
            <p:nvPr/>
          </p:nvSpPr>
          <p:spPr>
            <a:xfrm>
              <a:off x="4071934" y="3286124"/>
              <a:ext cx="4214842"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p:cNvGrpSpPr/>
          <p:nvPr/>
        </p:nvGrpSpPr>
        <p:grpSpPr>
          <a:xfrm>
            <a:off x="714348" y="3929066"/>
            <a:ext cx="7639051" cy="700088"/>
            <a:chOff x="714348" y="3929066"/>
            <a:chExt cx="7639051" cy="700088"/>
          </a:xfrm>
        </p:grpSpPr>
        <p:pic>
          <p:nvPicPr>
            <p:cNvPr id="124932" name="Picture 4"/>
            <p:cNvPicPr>
              <a:picLocks noChangeAspect="1" noChangeArrowheads="1"/>
            </p:cNvPicPr>
            <p:nvPr/>
          </p:nvPicPr>
          <p:blipFill>
            <a:blip r:embed="rId4"/>
            <a:srcRect/>
            <a:stretch>
              <a:fillRect/>
            </a:stretch>
          </p:blipFill>
          <p:spPr bwMode="auto">
            <a:xfrm>
              <a:off x="857224" y="4000504"/>
              <a:ext cx="7496175" cy="628650"/>
            </a:xfrm>
            <a:prstGeom prst="rect">
              <a:avLst/>
            </a:prstGeom>
            <a:noFill/>
            <a:ln w="9525">
              <a:noFill/>
              <a:miter lim="800000"/>
              <a:headEnd/>
              <a:tailEnd/>
            </a:ln>
            <a:effectLst/>
          </p:spPr>
        </p:pic>
        <p:sp>
          <p:nvSpPr>
            <p:cNvPr id="7" name="矩形 6"/>
            <p:cNvSpPr/>
            <p:nvPr/>
          </p:nvSpPr>
          <p:spPr>
            <a:xfrm>
              <a:off x="714348" y="3929066"/>
              <a:ext cx="1071570"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785786" y="5643578"/>
            <a:ext cx="7562850" cy="647700"/>
            <a:chOff x="785786" y="5643578"/>
            <a:chExt cx="7562850" cy="647700"/>
          </a:xfrm>
        </p:grpSpPr>
        <p:pic>
          <p:nvPicPr>
            <p:cNvPr id="124933" name="Picture 5"/>
            <p:cNvPicPr>
              <a:picLocks noChangeAspect="1" noChangeArrowheads="1"/>
            </p:cNvPicPr>
            <p:nvPr/>
          </p:nvPicPr>
          <p:blipFill>
            <a:blip r:embed="rId5"/>
            <a:srcRect/>
            <a:stretch>
              <a:fillRect/>
            </a:stretch>
          </p:blipFill>
          <p:spPr bwMode="auto">
            <a:xfrm>
              <a:off x="785786" y="5643578"/>
              <a:ext cx="7562850" cy="647700"/>
            </a:xfrm>
            <a:prstGeom prst="rect">
              <a:avLst/>
            </a:prstGeom>
            <a:noFill/>
            <a:ln w="9525">
              <a:noFill/>
              <a:miter lim="800000"/>
              <a:headEnd/>
              <a:tailEnd/>
            </a:ln>
            <a:effectLst/>
          </p:spPr>
        </p:pic>
        <p:sp>
          <p:nvSpPr>
            <p:cNvPr id="10" name="矩形 9"/>
            <p:cNvSpPr/>
            <p:nvPr/>
          </p:nvSpPr>
          <p:spPr>
            <a:xfrm>
              <a:off x="2571736" y="6000768"/>
              <a:ext cx="5715040"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srcRect/>
          <a:stretch>
            <a:fillRect/>
          </a:stretch>
        </p:blipFill>
        <p:spPr bwMode="auto">
          <a:xfrm>
            <a:off x="785786" y="285728"/>
            <a:ext cx="5172075" cy="476250"/>
          </a:xfrm>
          <a:prstGeom prst="rect">
            <a:avLst/>
          </a:prstGeom>
          <a:noFill/>
          <a:ln w="9525">
            <a:noFill/>
            <a:miter lim="800000"/>
            <a:headEnd/>
            <a:tailEnd/>
          </a:ln>
          <a:effectLst/>
        </p:spPr>
      </p:pic>
      <p:pic>
        <p:nvPicPr>
          <p:cNvPr id="125955" name="Picture 3"/>
          <p:cNvPicPr>
            <a:picLocks noChangeAspect="1" noChangeArrowheads="1"/>
          </p:cNvPicPr>
          <p:nvPr/>
        </p:nvPicPr>
        <p:blipFill>
          <a:blip r:embed="rId3"/>
          <a:srcRect/>
          <a:stretch>
            <a:fillRect/>
          </a:stretch>
        </p:blipFill>
        <p:spPr bwMode="auto">
          <a:xfrm>
            <a:off x="614363" y="1019175"/>
            <a:ext cx="7915275" cy="4819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a:srcRect/>
          <a:stretch>
            <a:fillRect/>
          </a:stretch>
        </p:blipFill>
        <p:spPr bwMode="auto">
          <a:xfrm>
            <a:off x="476250" y="723900"/>
            <a:ext cx="81915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srcRect/>
          <a:stretch>
            <a:fillRect/>
          </a:stretch>
        </p:blipFill>
        <p:spPr bwMode="auto">
          <a:xfrm>
            <a:off x="557213" y="862013"/>
            <a:ext cx="8029575" cy="5133975"/>
          </a:xfrm>
          <a:prstGeom prst="rect">
            <a:avLst/>
          </a:prstGeom>
          <a:noFill/>
          <a:ln w="9525">
            <a:noFill/>
            <a:miter lim="800000"/>
            <a:headEnd/>
            <a:tailEnd/>
          </a:ln>
          <a:effectLst/>
        </p:spPr>
      </p:pic>
      <p:sp>
        <p:nvSpPr>
          <p:cNvPr id="3" name="矩形 2"/>
          <p:cNvSpPr/>
          <p:nvPr/>
        </p:nvSpPr>
        <p:spPr>
          <a:xfrm>
            <a:off x="571472" y="5929330"/>
            <a:ext cx="877163" cy="369332"/>
          </a:xfrm>
          <a:prstGeom prst="rect">
            <a:avLst/>
          </a:prstGeom>
        </p:spPr>
        <p:txBody>
          <a:bodyPr wrap="none">
            <a:spAutoFit/>
          </a:bodyPr>
          <a:lstStyle/>
          <a:p>
            <a:r>
              <a:rPr lang="en-US" dirty="0" err="1" smtClean="0"/>
              <a:t>胸导管</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785786" y="357166"/>
            <a:ext cx="7581900" cy="1495425"/>
          </a:xfrm>
          <a:prstGeom prst="rect">
            <a:avLst/>
          </a:prstGeom>
          <a:noFill/>
          <a:ln w="9525">
            <a:noFill/>
            <a:miter lim="800000"/>
            <a:headEnd/>
            <a:tailEnd/>
          </a:ln>
          <a:effectLst/>
        </p:spPr>
      </p:pic>
      <p:pic>
        <p:nvPicPr>
          <p:cNvPr id="74753" name="Picture 1"/>
          <p:cNvPicPr>
            <a:picLocks noChangeAspect="1" noChangeArrowheads="1"/>
          </p:cNvPicPr>
          <p:nvPr/>
        </p:nvPicPr>
        <p:blipFill>
          <a:blip r:embed="rId3"/>
          <a:srcRect/>
          <a:stretch>
            <a:fillRect/>
          </a:stretch>
        </p:blipFill>
        <p:spPr bwMode="auto">
          <a:xfrm>
            <a:off x="2214546" y="2071678"/>
            <a:ext cx="4933950" cy="3552825"/>
          </a:xfrm>
          <a:prstGeom prst="rect">
            <a:avLst/>
          </a:prstGeom>
          <a:noFill/>
          <a:ln w="9525">
            <a:noFill/>
            <a:miter lim="800000"/>
            <a:headEnd/>
            <a:tailEnd/>
          </a:ln>
          <a:effec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srcRect/>
          <a:stretch>
            <a:fillRect/>
          </a:stretch>
        </p:blipFill>
        <p:spPr bwMode="auto">
          <a:xfrm>
            <a:off x="2071670" y="785794"/>
            <a:ext cx="6160475" cy="5651430"/>
          </a:xfrm>
          <a:prstGeom prst="rect">
            <a:avLst/>
          </a:prstGeom>
          <a:noFill/>
          <a:ln w="9525">
            <a:noFill/>
            <a:miter lim="800000"/>
            <a:headEnd/>
            <a:tailEnd/>
          </a:ln>
          <a:effectLst/>
        </p:spPr>
      </p:pic>
      <p:pic>
        <p:nvPicPr>
          <p:cNvPr id="128003" name="Picture 3"/>
          <p:cNvPicPr>
            <a:picLocks noChangeAspect="1" noChangeArrowheads="1"/>
          </p:cNvPicPr>
          <p:nvPr/>
        </p:nvPicPr>
        <p:blipFill>
          <a:blip r:embed="rId3"/>
          <a:srcRect/>
          <a:stretch>
            <a:fillRect/>
          </a:stretch>
        </p:blipFill>
        <p:spPr bwMode="auto">
          <a:xfrm>
            <a:off x="714348" y="285728"/>
            <a:ext cx="1800225" cy="40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457200" y="1085850"/>
          <a:ext cx="7239000" cy="5429250"/>
        </p:xfrm>
        <a:graphic>
          <a:graphicData uri="http://schemas.openxmlformats.org/presentationml/2006/ole">
            <p:oleObj spid="_x0000_s112642" name="Slide" r:id="rId3" imgW="4572000" imgH="3429000" progId="PowerPoint.Slide.8">
              <p:embed/>
            </p:oleObj>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TJMB"/>
          <p:cNvPicPr>
            <a:picLocks noChangeAspect="1" noChangeArrowheads="1" noCrop="1"/>
          </p:cNvPicPr>
          <p:nvPr/>
        </p:nvPicPr>
        <p:blipFill>
          <a:blip r:embed="rId2"/>
          <a:srcRect/>
          <a:stretch>
            <a:fillRect/>
          </a:stretch>
        </p:blipFill>
        <p:spPr bwMode="auto">
          <a:xfrm>
            <a:off x="1714480" y="642918"/>
            <a:ext cx="6410499" cy="53800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214282" y="142852"/>
            <a:ext cx="2952750" cy="676275"/>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642910" y="857232"/>
            <a:ext cx="7724775" cy="19621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785786" y="3143248"/>
            <a:ext cx="7639050" cy="1895475"/>
          </a:xfrm>
          <a:prstGeom prst="rect">
            <a:avLst/>
          </a:prstGeom>
          <a:noFill/>
          <a:ln w="9525">
            <a:noFill/>
            <a:miter lim="800000"/>
            <a:headEnd/>
            <a:tailEnd/>
          </a:ln>
          <a:effectLst/>
        </p:spPr>
      </p:pic>
      <p:sp>
        <p:nvSpPr>
          <p:cNvPr id="5" name="矩形 4"/>
          <p:cNvSpPr/>
          <p:nvPr/>
        </p:nvSpPr>
        <p:spPr>
          <a:xfrm>
            <a:off x="3000364" y="5072074"/>
            <a:ext cx="1107996" cy="369332"/>
          </a:xfrm>
          <a:prstGeom prst="rect">
            <a:avLst/>
          </a:prstGeom>
        </p:spPr>
        <p:txBody>
          <a:bodyPr wrap="none">
            <a:spAutoFit/>
          </a:bodyPr>
          <a:lstStyle/>
          <a:p>
            <a:r>
              <a:rPr lang="en-US" dirty="0" err="1" smtClean="0"/>
              <a:t>动态平衡</a:t>
            </a:r>
            <a:endParaRPr lang="en-US"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571472" y="571480"/>
            <a:ext cx="7439025" cy="1628775"/>
          </a:xfrm>
          <a:prstGeom prst="rect">
            <a:avLst/>
          </a:prstGeom>
          <a:noFill/>
          <a:ln w="9525">
            <a:noFill/>
            <a:miter lim="800000"/>
            <a:headEnd/>
            <a:tailEnd/>
          </a:ln>
          <a:effectLst/>
        </p:spPr>
      </p:pic>
      <p:pic>
        <p:nvPicPr>
          <p:cNvPr id="102403" name="Picture 3"/>
          <p:cNvPicPr>
            <a:picLocks noChangeAspect="1" noChangeArrowheads="1"/>
          </p:cNvPicPr>
          <p:nvPr/>
        </p:nvPicPr>
        <p:blipFill>
          <a:blip r:embed="rId3"/>
          <a:srcRect/>
          <a:stretch>
            <a:fillRect/>
          </a:stretch>
        </p:blipFill>
        <p:spPr bwMode="auto">
          <a:xfrm>
            <a:off x="762000" y="2509838"/>
            <a:ext cx="7620000" cy="1838325"/>
          </a:xfrm>
          <a:prstGeom prst="rect">
            <a:avLst/>
          </a:prstGeom>
          <a:noFill/>
          <a:ln w="9525">
            <a:noFill/>
            <a:miter lim="800000"/>
            <a:headEnd/>
            <a:tailEnd/>
          </a:ln>
          <a:effectLst/>
        </p:spPr>
      </p:pic>
      <p:pic>
        <p:nvPicPr>
          <p:cNvPr id="102404" name="Picture 4"/>
          <p:cNvPicPr>
            <a:picLocks noChangeAspect="1" noChangeArrowheads="1"/>
          </p:cNvPicPr>
          <p:nvPr/>
        </p:nvPicPr>
        <p:blipFill>
          <a:blip r:embed="rId4"/>
          <a:srcRect/>
          <a:stretch>
            <a:fillRect/>
          </a:stretch>
        </p:blipFill>
        <p:spPr bwMode="auto">
          <a:xfrm>
            <a:off x="785786" y="4357694"/>
            <a:ext cx="7496175" cy="723900"/>
          </a:xfrm>
          <a:prstGeom prst="rect">
            <a:avLst/>
          </a:prstGeom>
          <a:noFill/>
          <a:ln w="9525">
            <a:noFill/>
            <a:miter lim="800000"/>
            <a:headEnd/>
            <a:tailEnd/>
          </a:ln>
          <a:effectLst/>
        </p:spPr>
      </p:pic>
      <p:sp>
        <p:nvSpPr>
          <p:cNvPr id="5" name="矩形 4"/>
          <p:cNvSpPr/>
          <p:nvPr/>
        </p:nvSpPr>
        <p:spPr>
          <a:xfrm>
            <a:off x="6072198" y="4714884"/>
            <a:ext cx="2143140"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srcRect/>
          <a:stretch>
            <a:fillRect/>
          </a:stretch>
        </p:blipFill>
        <p:spPr bwMode="auto">
          <a:xfrm>
            <a:off x="500034" y="0"/>
            <a:ext cx="2609850" cy="504825"/>
          </a:xfrm>
          <a:prstGeom prst="rect">
            <a:avLst/>
          </a:prstGeom>
          <a:noFill/>
          <a:ln w="9525">
            <a:noFill/>
            <a:miter lim="800000"/>
            <a:headEnd/>
            <a:tailEnd/>
          </a:ln>
          <a:effectLst/>
        </p:spPr>
      </p:pic>
      <p:pic>
        <p:nvPicPr>
          <p:cNvPr id="103427" name="Picture 3"/>
          <p:cNvPicPr>
            <a:picLocks noChangeAspect="1" noChangeArrowheads="1"/>
          </p:cNvPicPr>
          <p:nvPr/>
        </p:nvPicPr>
        <p:blipFill>
          <a:blip r:embed="rId3"/>
          <a:srcRect/>
          <a:stretch>
            <a:fillRect/>
          </a:stretch>
        </p:blipFill>
        <p:spPr bwMode="auto">
          <a:xfrm>
            <a:off x="714348" y="714356"/>
            <a:ext cx="7800975" cy="4143375"/>
          </a:xfrm>
          <a:prstGeom prst="rect">
            <a:avLst/>
          </a:prstGeom>
          <a:noFill/>
          <a:ln w="9525">
            <a:noFill/>
            <a:miter lim="800000"/>
            <a:headEnd/>
            <a:tailEnd/>
          </a:ln>
          <a:effectLst/>
        </p:spPr>
      </p:pic>
      <p:pic>
        <p:nvPicPr>
          <p:cNvPr id="103428" name="Picture 4"/>
          <p:cNvPicPr>
            <a:picLocks noChangeAspect="1" noChangeArrowheads="1"/>
          </p:cNvPicPr>
          <p:nvPr/>
        </p:nvPicPr>
        <p:blipFill>
          <a:blip r:embed="rId4"/>
          <a:srcRect/>
          <a:stretch>
            <a:fillRect/>
          </a:stretch>
        </p:blipFill>
        <p:spPr bwMode="auto">
          <a:xfrm>
            <a:off x="714348" y="5000636"/>
            <a:ext cx="7820025" cy="1533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srcRect/>
          <a:stretch>
            <a:fillRect/>
          </a:stretch>
        </p:blipFill>
        <p:spPr bwMode="auto">
          <a:xfrm>
            <a:off x="500034" y="500042"/>
            <a:ext cx="7724775" cy="1666875"/>
          </a:xfrm>
          <a:prstGeom prst="rect">
            <a:avLst/>
          </a:prstGeom>
          <a:noFill/>
          <a:ln w="9525">
            <a:noFill/>
            <a:miter lim="800000"/>
            <a:headEnd/>
            <a:tailEnd/>
          </a:ln>
          <a:effectLst/>
        </p:spPr>
      </p:pic>
      <p:sp>
        <p:nvSpPr>
          <p:cNvPr id="3" name="矩形 2"/>
          <p:cNvSpPr/>
          <p:nvPr/>
        </p:nvSpPr>
        <p:spPr>
          <a:xfrm>
            <a:off x="500034" y="500042"/>
            <a:ext cx="1357322"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p:cNvPicPr>
            <a:picLocks noChangeAspect="1" noChangeArrowheads="1"/>
          </p:cNvPicPr>
          <p:nvPr/>
        </p:nvPicPr>
        <p:blipFill>
          <a:blip r:embed="rId3"/>
          <a:srcRect/>
          <a:stretch>
            <a:fillRect/>
          </a:stretch>
        </p:blipFill>
        <p:spPr bwMode="auto">
          <a:xfrm>
            <a:off x="642910" y="2185361"/>
            <a:ext cx="5214974" cy="45107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571472" y="214290"/>
            <a:ext cx="3048000" cy="552450"/>
          </a:xfrm>
          <a:prstGeom prst="rect">
            <a:avLst/>
          </a:prstGeom>
          <a:noFill/>
          <a:ln w="9525">
            <a:noFill/>
            <a:miter lim="800000"/>
            <a:headEnd/>
            <a:tailEnd/>
          </a:ln>
          <a:effectLst/>
        </p:spPr>
      </p:pic>
      <p:pic>
        <p:nvPicPr>
          <p:cNvPr id="105474" name="Picture 2"/>
          <p:cNvPicPr>
            <a:picLocks noChangeAspect="1" noChangeArrowheads="1"/>
          </p:cNvPicPr>
          <p:nvPr/>
        </p:nvPicPr>
        <p:blipFill>
          <a:blip r:embed="rId3"/>
          <a:srcRect/>
          <a:stretch>
            <a:fillRect/>
          </a:stretch>
        </p:blipFill>
        <p:spPr bwMode="auto">
          <a:xfrm>
            <a:off x="500034" y="1142984"/>
            <a:ext cx="7600950" cy="933450"/>
          </a:xfrm>
          <a:prstGeom prst="rect">
            <a:avLst/>
          </a:prstGeom>
          <a:noFill/>
          <a:ln w="9525">
            <a:noFill/>
            <a:miter lim="800000"/>
            <a:headEnd/>
            <a:tailEnd/>
          </a:ln>
          <a:effectLst/>
        </p:spPr>
      </p:pic>
      <p:pic>
        <p:nvPicPr>
          <p:cNvPr id="105475" name="Picture 3"/>
          <p:cNvPicPr>
            <a:picLocks noChangeAspect="1" noChangeArrowheads="1"/>
          </p:cNvPicPr>
          <p:nvPr/>
        </p:nvPicPr>
        <p:blipFill>
          <a:blip r:embed="rId4"/>
          <a:srcRect/>
          <a:stretch>
            <a:fillRect/>
          </a:stretch>
        </p:blipFill>
        <p:spPr bwMode="auto">
          <a:xfrm>
            <a:off x="500034" y="2214554"/>
            <a:ext cx="7553325" cy="2114550"/>
          </a:xfrm>
          <a:prstGeom prst="rect">
            <a:avLst/>
          </a:prstGeom>
          <a:noFill/>
          <a:ln w="9525">
            <a:noFill/>
            <a:miter lim="800000"/>
            <a:headEnd/>
            <a:tailEnd/>
          </a:ln>
          <a:effectLst/>
        </p:spPr>
      </p:pic>
      <p:sp>
        <p:nvSpPr>
          <p:cNvPr id="5" name="矩形 4"/>
          <p:cNvSpPr/>
          <p:nvPr/>
        </p:nvSpPr>
        <p:spPr>
          <a:xfrm>
            <a:off x="500034" y="1142984"/>
            <a:ext cx="3571900"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76" name="Picture 4"/>
          <p:cNvPicPr>
            <a:picLocks noChangeAspect="1" noChangeArrowheads="1"/>
          </p:cNvPicPr>
          <p:nvPr/>
        </p:nvPicPr>
        <p:blipFill>
          <a:blip r:embed="rId5"/>
          <a:srcRect/>
          <a:stretch>
            <a:fillRect/>
          </a:stretch>
        </p:blipFill>
        <p:spPr bwMode="auto">
          <a:xfrm>
            <a:off x="500034" y="4429132"/>
            <a:ext cx="7639050" cy="2162175"/>
          </a:xfrm>
          <a:prstGeom prst="rect">
            <a:avLst/>
          </a:prstGeom>
          <a:noFill/>
          <a:ln w="9525">
            <a:noFill/>
            <a:miter lim="800000"/>
            <a:headEnd/>
            <a:tailEnd/>
          </a:ln>
          <a:effectLst/>
        </p:spPr>
      </p:pic>
      <p:sp>
        <p:nvSpPr>
          <p:cNvPr id="7" name="矩形 6"/>
          <p:cNvSpPr/>
          <p:nvPr/>
        </p:nvSpPr>
        <p:spPr>
          <a:xfrm>
            <a:off x="571472" y="4429132"/>
            <a:ext cx="1000132"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2214546" y="6215082"/>
            <a:ext cx="5857916"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929322" y="857232"/>
            <a:ext cx="646331" cy="369332"/>
          </a:xfrm>
          <a:prstGeom prst="rect">
            <a:avLst/>
          </a:prstGeom>
        </p:spPr>
        <p:txBody>
          <a:bodyPr wrap="none">
            <a:spAutoFit/>
          </a:bodyPr>
          <a:lstStyle/>
          <a:p>
            <a:r>
              <a:rPr lang="en-US" dirty="0" err="1" smtClean="0"/>
              <a:t>创伤</a:t>
            </a:r>
            <a:endParaRPr lang="en-US" dirty="0"/>
          </a:p>
        </p:txBody>
      </p:sp>
      <p:sp>
        <p:nvSpPr>
          <p:cNvPr id="10" name="矩形 9"/>
          <p:cNvSpPr/>
          <p:nvPr/>
        </p:nvSpPr>
        <p:spPr>
          <a:xfrm>
            <a:off x="3714744" y="428604"/>
            <a:ext cx="646331" cy="369332"/>
          </a:xfrm>
          <a:prstGeom prst="rect">
            <a:avLst/>
          </a:prstGeom>
        </p:spPr>
        <p:txBody>
          <a:bodyPr wrap="none">
            <a:spAutoFit/>
          </a:bodyPr>
          <a:lstStyle/>
          <a:p>
            <a:r>
              <a:rPr lang="en-US" dirty="0" err="1" smtClean="0"/>
              <a:t>浮肿</a:t>
            </a:r>
            <a:endParaRPr lang="en-US"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srcRect/>
          <a:stretch>
            <a:fillRect/>
          </a:stretch>
        </p:blipFill>
        <p:spPr bwMode="auto">
          <a:xfrm>
            <a:off x="571472" y="1142984"/>
            <a:ext cx="7972425" cy="4067175"/>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571472" y="214290"/>
            <a:ext cx="3048000" cy="55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a:srcRect/>
          <a:stretch>
            <a:fillRect/>
          </a:stretch>
        </p:blipFill>
        <p:spPr bwMode="auto">
          <a:xfrm>
            <a:off x="714348" y="357166"/>
            <a:ext cx="7743825" cy="1657350"/>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1142976" y="2214554"/>
            <a:ext cx="6634591" cy="2976558"/>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2786050" y="5214950"/>
            <a:ext cx="2305050" cy="14478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571472" y="214290"/>
            <a:ext cx="7524750" cy="1885950"/>
          </a:xfrm>
          <a:prstGeom prst="rect">
            <a:avLst/>
          </a:prstGeom>
          <a:noFill/>
          <a:ln w="9525">
            <a:noFill/>
            <a:miter lim="800000"/>
            <a:headEnd/>
            <a:tailEnd/>
          </a:ln>
          <a:effectLst/>
        </p:spPr>
      </p:pic>
      <p:pic>
        <p:nvPicPr>
          <p:cNvPr id="3" name="Picture 4"/>
          <p:cNvPicPr>
            <a:picLocks noChangeAspect="1" noChangeArrowheads="1"/>
          </p:cNvPicPr>
          <p:nvPr/>
        </p:nvPicPr>
        <p:blipFill>
          <a:blip r:embed="rId3"/>
          <a:srcRect/>
          <a:stretch>
            <a:fillRect/>
          </a:stretch>
        </p:blipFill>
        <p:spPr bwMode="auto">
          <a:xfrm>
            <a:off x="571472" y="2071678"/>
            <a:ext cx="7562850" cy="1476375"/>
          </a:xfrm>
          <a:prstGeom prst="rect">
            <a:avLst/>
          </a:prstGeom>
          <a:noFill/>
          <a:ln w="9525">
            <a:noFill/>
            <a:miter lim="800000"/>
            <a:headEnd/>
            <a:tailEnd/>
          </a:ln>
          <a:effectLst/>
        </p:spPr>
      </p:pic>
      <p:pic>
        <p:nvPicPr>
          <p:cNvPr id="73729" name="Picture 1"/>
          <p:cNvPicPr>
            <a:picLocks noChangeAspect="1" noChangeArrowheads="1"/>
          </p:cNvPicPr>
          <p:nvPr/>
        </p:nvPicPr>
        <p:blipFill>
          <a:blip r:embed="rId4"/>
          <a:srcRect/>
          <a:stretch>
            <a:fillRect/>
          </a:stretch>
        </p:blipFill>
        <p:spPr bwMode="auto">
          <a:xfrm>
            <a:off x="5143504" y="3500438"/>
            <a:ext cx="2500330" cy="3108518"/>
          </a:xfrm>
          <a:prstGeom prst="rect">
            <a:avLst/>
          </a:prstGeom>
          <a:noFill/>
          <a:ln w="9525">
            <a:noFill/>
            <a:miter lim="800000"/>
            <a:headEnd/>
            <a:tailEnd/>
          </a:ln>
          <a:effec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14348" y="357166"/>
            <a:ext cx="7072362" cy="5598953"/>
          </a:xfrm>
          <a:prstGeom prst="rect">
            <a:avLst/>
          </a:prstGeom>
          <a:noFill/>
          <a:ln w="9525">
            <a:noFill/>
            <a:miter lim="800000"/>
            <a:headEnd/>
            <a:tailEnd/>
          </a:ln>
          <a:effec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4"/>
          <p:cNvSpPr txBox="1">
            <a:spLocks noChangeArrowheads="1"/>
          </p:cNvSpPr>
          <p:nvPr/>
        </p:nvSpPr>
        <p:spPr bwMode="auto">
          <a:xfrm>
            <a:off x="571472" y="214290"/>
            <a:ext cx="7993062" cy="3905685"/>
          </a:xfrm>
          <a:prstGeom prst="rect">
            <a:avLst/>
          </a:prstGeom>
          <a:noFill/>
          <a:ln w="9525">
            <a:noFill/>
            <a:miter lim="800000"/>
            <a:headEnd/>
            <a:tailEnd/>
          </a:ln>
        </p:spPr>
        <p:txBody>
          <a:bodyPr wrap="square">
            <a:spAutoFit/>
          </a:bodyPr>
          <a:lstStyle/>
          <a:p>
            <a:pPr algn="l">
              <a:lnSpc>
                <a:spcPct val="240000"/>
              </a:lnSpc>
            </a:pPr>
            <a:r>
              <a:rPr lang="zh-CN" altLang="en-US" sz="3600" b="0" dirty="0">
                <a:latin typeface="黑体" pitchFamily="2" charset="-122"/>
              </a:rPr>
              <a:t>    </a:t>
            </a:r>
            <a:r>
              <a:rPr lang="zh-CN" altLang="en-US" sz="2800" dirty="0">
                <a:latin typeface="黑体" pitchFamily="2" charset="-122"/>
              </a:rPr>
              <a:t>这些好发部位正是血流由稳定层流变为涡流、振荡流、甚至停滞之处，其血流剪切应力明显降低且方向改变。</a:t>
            </a:r>
          </a:p>
          <a:p>
            <a:pPr>
              <a:spcBef>
                <a:spcPct val="50000"/>
              </a:spcBef>
            </a:pPr>
            <a:endParaRPr lang="zh-CN" altLang="en-US" dirty="0"/>
          </a:p>
        </p:txBody>
      </p:sp>
      <p:sp>
        <p:nvSpPr>
          <p:cNvPr id="3" name="Text Box 1028"/>
          <p:cNvSpPr txBox="1">
            <a:spLocks noChangeArrowheads="1"/>
          </p:cNvSpPr>
          <p:nvPr/>
        </p:nvSpPr>
        <p:spPr bwMode="auto">
          <a:xfrm>
            <a:off x="571472" y="3786190"/>
            <a:ext cx="8424862" cy="2705356"/>
          </a:xfrm>
          <a:prstGeom prst="rect">
            <a:avLst/>
          </a:prstGeom>
          <a:noFill/>
          <a:ln w="9525">
            <a:noFill/>
            <a:miter lim="800000"/>
            <a:headEnd/>
            <a:tailEnd/>
          </a:ln>
        </p:spPr>
        <p:txBody>
          <a:bodyPr>
            <a:spAutoFit/>
          </a:bodyPr>
          <a:lstStyle/>
          <a:p>
            <a:pPr algn="l">
              <a:lnSpc>
                <a:spcPct val="170000"/>
              </a:lnSpc>
            </a:pPr>
            <a:r>
              <a:rPr lang="zh-CN" altLang="en-US" b="0" dirty="0"/>
              <a:t>        </a:t>
            </a:r>
            <a:r>
              <a:rPr lang="zh-CN" altLang="en-US" sz="2800" dirty="0"/>
              <a:t>经检测，这些部位的剪切应力一般 </a:t>
            </a:r>
            <a:r>
              <a:rPr lang="en-US" altLang="zh-CN" sz="2800" dirty="0"/>
              <a:t>4 </a:t>
            </a:r>
            <a:r>
              <a:rPr lang="en-US" altLang="zh-CN" sz="2800" dirty="0" err="1"/>
              <a:t>dyn</a:t>
            </a:r>
            <a:r>
              <a:rPr lang="zh-CN" altLang="en-US" sz="2800" dirty="0"/>
              <a:t>／</a:t>
            </a:r>
            <a:r>
              <a:rPr lang="en-US" altLang="zh-CN" sz="2800" dirty="0"/>
              <a:t>cm</a:t>
            </a:r>
            <a:r>
              <a:rPr lang="en-US" altLang="zh-CN" sz="2800" baseline="30000" dirty="0"/>
              <a:t>2</a:t>
            </a:r>
            <a:r>
              <a:rPr lang="zh-CN" altLang="en-US" sz="2800" dirty="0"/>
              <a:t>左右，而不好发动脉粥样硬化部位的剪切应力通常大于</a:t>
            </a:r>
            <a:r>
              <a:rPr lang="en-US" altLang="zh-CN" sz="2800" dirty="0"/>
              <a:t>12 </a:t>
            </a:r>
            <a:r>
              <a:rPr lang="en-US" altLang="zh-CN" sz="2800" dirty="0" err="1"/>
              <a:t>dyn</a:t>
            </a:r>
            <a:r>
              <a:rPr lang="zh-CN" altLang="en-US" sz="2800" dirty="0"/>
              <a:t>／</a:t>
            </a:r>
            <a:r>
              <a:rPr lang="en-US" altLang="zh-CN" sz="2800" dirty="0"/>
              <a:t>cm</a:t>
            </a:r>
            <a:r>
              <a:rPr lang="en-US" altLang="zh-CN" sz="2800" baseline="30000" dirty="0"/>
              <a:t>2</a:t>
            </a:r>
            <a:r>
              <a:rPr lang="zh-CN" altLang="en-US" sz="2800" dirty="0" smtClean="0"/>
              <a:t>。</a:t>
            </a:r>
            <a:endParaRPr lang="zh-CN" altLang="en-US" sz="3600" dirty="0"/>
          </a:p>
          <a:p>
            <a:pPr>
              <a:spcBef>
                <a:spcPct val="50000"/>
              </a:spcBef>
            </a:pPr>
            <a:endParaRPr lang="zh-CN" altLang="en-US" b="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428596" y="857232"/>
            <a:ext cx="7562850" cy="1209675"/>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2071670" y="2143116"/>
            <a:ext cx="4572032" cy="3212926"/>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57158" y="0"/>
            <a:ext cx="3609975" cy="3429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14282" y="357166"/>
            <a:ext cx="8286776" cy="1735883"/>
          </a:xfrm>
          <a:prstGeom prst="rect">
            <a:avLst/>
          </a:prstGeom>
          <a:noFill/>
          <a:ln w="9525">
            <a:noFill/>
            <a:miter lim="800000"/>
            <a:headEnd/>
            <a:tailEnd/>
          </a:ln>
          <a:effectLst/>
        </p:spPr>
      </p:pic>
      <p:pic>
        <p:nvPicPr>
          <p:cNvPr id="3077" name="Picture 5" descr="Image result for anatomy of the vascular system"/>
          <p:cNvPicPr>
            <a:picLocks noChangeAspect="1" noChangeArrowheads="1"/>
          </p:cNvPicPr>
          <p:nvPr/>
        </p:nvPicPr>
        <p:blipFill>
          <a:blip r:embed="rId4" cstate="print"/>
          <a:srcRect/>
          <a:stretch>
            <a:fillRect/>
          </a:stretch>
        </p:blipFill>
        <p:spPr bwMode="auto">
          <a:xfrm>
            <a:off x="142844" y="2143116"/>
            <a:ext cx="4572032" cy="4572033"/>
          </a:xfrm>
          <a:prstGeom prst="rect">
            <a:avLst/>
          </a:prstGeom>
          <a:noFill/>
        </p:spPr>
      </p:pic>
      <p:grpSp>
        <p:nvGrpSpPr>
          <p:cNvPr id="7" name="组合 6"/>
          <p:cNvGrpSpPr/>
          <p:nvPr/>
        </p:nvGrpSpPr>
        <p:grpSpPr>
          <a:xfrm>
            <a:off x="4429124" y="2285992"/>
            <a:ext cx="4572032" cy="1228725"/>
            <a:chOff x="4286248" y="2357430"/>
            <a:chExt cx="4572032" cy="1228725"/>
          </a:xfrm>
        </p:grpSpPr>
        <p:pic>
          <p:nvPicPr>
            <p:cNvPr id="3078" name="Picture 6"/>
            <p:cNvPicPr>
              <a:picLocks noChangeAspect="1" noChangeArrowheads="1"/>
            </p:cNvPicPr>
            <p:nvPr/>
          </p:nvPicPr>
          <p:blipFill>
            <a:blip r:embed="rId5"/>
            <a:srcRect/>
            <a:stretch>
              <a:fillRect/>
            </a:stretch>
          </p:blipFill>
          <p:spPr bwMode="auto">
            <a:xfrm>
              <a:off x="4286248" y="2357430"/>
              <a:ext cx="4572032" cy="1228725"/>
            </a:xfrm>
            <a:prstGeom prst="rect">
              <a:avLst/>
            </a:prstGeom>
            <a:noFill/>
            <a:ln w="9525">
              <a:noFill/>
              <a:miter lim="800000"/>
              <a:headEnd/>
              <a:tailEnd/>
            </a:ln>
            <a:effectLst/>
          </p:spPr>
        </p:pic>
        <p:sp>
          <p:nvSpPr>
            <p:cNvPr id="6" name="矩形 5"/>
            <p:cNvSpPr/>
            <p:nvPr/>
          </p:nvSpPr>
          <p:spPr>
            <a:xfrm>
              <a:off x="7572396" y="3214686"/>
              <a:ext cx="1214446"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9" name="Picture 7"/>
          <p:cNvPicPr>
            <a:picLocks noChangeAspect="1" noChangeArrowheads="1"/>
          </p:cNvPicPr>
          <p:nvPr/>
        </p:nvPicPr>
        <p:blipFill>
          <a:blip r:embed="rId6"/>
          <a:srcRect/>
          <a:stretch>
            <a:fillRect/>
          </a:stretch>
        </p:blipFill>
        <p:spPr bwMode="auto">
          <a:xfrm>
            <a:off x="4643438" y="3786190"/>
            <a:ext cx="4500562" cy="982874"/>
          </a:xfrm>
          <a:prstGeom prst="rect">
            <a:avLst/>
          </a:prstGeom>
          <a:noFill/>
          <a:ln w="9525">
            <a:noFill/>
            <a:miter lim="800000"/>
            <a:headEnd/>
            <a:tailEnd/>
          </a:ln>
          <a:effectLst/>
        </p:spPr>
      </p:pic>
      <p:pic>
        <p:nvPicPr>
          <p:cNvPr id="3080" name="Picture 8"/>
          <p:cNvPicPr>
            <a:picLocks noChangeAspect="1" noChangeArrowheads="1"/>
          </p:cNvPicPr>
          <p:nvPr/>
        </p:nvPicPr>
        <p:blipFill>
          <a:blip r:embed="rId7"/>
          <a:srcRect/>
          <a:stretch>
            <a:fillRect/>
          </a:stretch>
        </p:blipFill>
        <p:spPr bwMode="auto">
          <a:xfrm>
            <a:off x="4071902" y="4929198"/>
            <a:ext cx="5072098" cy="1038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e Pathway of Blood Flow Through the Heart Animated Tutorial.-135+140.mp4">
            <a:hlinkClick r:id="" action="ppaction://media"/>
          </p:cNvPr>
          <p:cNvPicPr>
            <a:picLocks noRot="1" noChangeAspect="1"/>
          </p:cNvPicPr>
          <p:nvPr>
            <a:videoFile r:link="rId1"/>
          </p:nvPr>
        </p:nvPicPr>
        <p:blipFill>
          <a:blip r:embed="rId3"/>
          <a:stretch>
            <a:fillRect/>
          </a:stretch>
        </p:blipFill>
        <p:spPr>
          <a:xfrm>
            <a:off x="1142975" y="714356"/>
            <a:ext cx="6953299" cy="521497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609600" y="533400"/>
            <a:ext cx="8229600" cy="4561249"/>
          </a:xfrm>
          <a:prstGeom prst="rect">
            <a:avLst/>
          </a:prstGeom>
          <a:noFill/>
          <a:ln w="9525">
            <a:noFill/>
            <a:miter lim="800000"/>
            <a:headEnd/>
            <a:tailEnd/>
          </a:ln>
          <a:effectLst/>
        </p:spPr>
        <p:txBody>
          <a:bodyPr>
            <a:spAutoFit/>
          </a:bodyPr>
          <a:lstStyle/>
          <a:p>
            <a:pPr algn="l">
              <a:lnSpc>
                <a:spcPct val="170000"/>
              </a:lnSpc>
              <a:spcBef>
                <a:spcPct val="50000"/>
              </a:spcBef>
            </a:pPr>
            <a:r>
              <a:rPr lang="zh-CN" altLang="en-US" sz="3200" b="1" dirty="0" smtClean="0">
                <a:ea typeface="黑体" pitchFamily="2" charset="-122"/>
              </a:rPr>
              <a:t>        心脏</a:t>
            </a:r>
            <a:r>
              <a:rPr lang="zh-CN" altLang="en-US" sz="3200" b="1" dirty="0">
                <a:ea typeface="黑体" pitchFamily="2" charset="-122"/>
              </a:rPr>
              <a:t>在血液循环中起着动力泵的</a:t>
            </a:r>
            <a:r>
              <a:rPr lang="zh-CN" altLang="en-US" sz="3200" b="1" dirty="0" smtClean="0">
                <a:ea typeface="黑体" pitchFamily="2" charset="-122"/>
              </a:rPr>
              <a:t>作用</a:t>
            </a:r>
            <a:endParaRPr lang="zh-CN" altLang="en-US" sz="3200" b="1" dirty="0">
              <a:ea typeface="黑体" pitchFamily="2" charset="-122"/>
            </a:endParaRPr>
          </a:p>
          <a:p>
            <a:pPr>
              <a:lnSpc>
                <a:spcPct val="170000"/>
              </a:lnSpc>
              <a:spcBef>
                <a:spcPct val="50000"/>
              </a:spcBef>
              <a:buFontTx/>
              <a:buChar char="•"/>
            </a:pPr>
            <a:r>
              <a:rPr lang="zh-CN" altLang="en-US" b="1" dirty="0">
                <a:ea typeface="黑体" pitchFamily="2" charset="-122"/>
              </a:rPr>
              <a:t>   </a:t>
            </a:r>
            <a:r>
              <a:rPr lang="zh-CN" altLang="en-US" sz="2800" b="1" dirty="0">
                <a:solidFill>
                  <a:srgbClr val="0070C0"/>
                </a:solidFill>
                <a:ea typeface="黑体" pitchFamily="2" charset="-122"/>
              </a:rPr>
              <a:t>心房或心室舒张时，</a:t>
            </a:r>
            <a:r>
              <a:rPr lang="zh-CN" altLang="en-US" sz="2800" b="1" dirty="0">
                <a:solidFill>
                  <a:srgbClr val="FF0000"/>
                </a:solidFill>
                <a:ea typeface="黑体" pitchFamily="2" charset="-122"/>
              </a:rPr>
              <a:t>肌肉松弛</a:t>
            </a:r>
            <a:r>
              <a:rPr lang="zh-CN" altLang="en-US" sz="2800" b="1" dirty="0" smtClean="0">
                <a:solidFill>
                  <a:srgbClr val="FF0000"/>
                </a:solidFill>
                <a:ea typeface="黑体" pitchFamily="2" charset="-122"/>
              </a:rPr>
              <a:t>，其内压降低</a:t>
            </a:r>
            <a:r>
              <a:rPr lang="en-US" altLang="zh-CN" sz="2800" b="1" dirty="0" smtClean="0">
                <a:solidFill>
                  <a:srgbClr val="0070C0"/>
                </a:solidFill>
                <a:ea typeface="黑体" pitchFamily="2" charset="-122"/>
              </a:rPr>
              <a:t>,</a:t>
            </a:r>
            <a:r>
              <a:rPr lang="zh-CN" altLang="en-US" sz="2800" b="1" dirty="0" smtClean="0">
                <a:solidFill>
                  <a:srgbClr val="0070C0"/>
                </a:solidFill>
                <a:ea typeface="黑体" pitchFamily="2" charset="-122"/>
              </a:rPr>
              <a:t>心</a:t>
            </a:r>
            <a:r>
              <a:rPr lang="zh-CN" altLang="en-US" sz="2800" b="1" dirty="0">
                <a:solidFill>
                  <a:srgbClr val="0070C0"/>
                </a:solidFill>
                <a:ea typeface="黑体" pitchFamily="2" charset="-122"/>
              </a:rPr>
              <a:t>腔扩大</a:t>
            </a:r>
            <a:r>
              <a:rPr lang="zh-CN" altLang="en-US" sz="2800" b="1" dirty="0" smtClean="0">
                <a:solidFill>
                  <a:srgbClr val="0070C0"/>
                </a:solidFill>
                <a:ea typeface="黑体" pitchFamily="2" charset="-122"/>
              </a:rPr>
              <a:t>，静脉血</a:t>
            </a:r>
            <a:r>
              <a:rPr lang="zh-CN" altLang="en-US" sz="2800" b="1" dirty="0">
                <a:solidFill>
                  <a:srgbClr val="0070C0"/>
                </a:solidFill>
                <a:ea typeface="黑体" pitchFamily="2" charset="-122"/>
              </a:rPr>
              <a:t>回流入</a:t>
            </a:r>
            <a:r>
              <a:rPr lang="zh-CN" altLang="en-US" sz="2800" b="1" dirty="0" smtClean="0">
                <a:solidFill>
                  <a:srgbClr val="0070C0"/>
                </a:solidFill>
                <a:ea typeface="黑体" pitchFamily="2" charset="-122"/>
              </a:rPr>
              <a:t>心</a:t>
            </a:r>
            <a:endParaRPr lang="zh-CN" altLang="en-US" sz="2800" b="1" dirty="0">
              <a:solidFill>
                <a:srgbClr val="0070C0"/>
              </a:solidFill>
              <a:ea typeface="黑体" pitchFamily="2" charset="-122"/>
            </a:endParaRPr>
          </a:p>
          <a:p>
            <a:pPr algn="l">
              <a:lnSpc>
                <a:spcPct val="170000"/>
              </a:lnSpc>
              <a:spcBef>
                <a:spcPct val="50000"/>
              </a:spcBef>
            </a:pPr>
            <a:endParaRPr lang="zh-CN" altLang="en-US" sz="800" b="1" dirty="0">
              <a:solidFill>
                <a:srgbClr val="0070C0"/>
              </a:solidFill>
              <a:ea typeface="黑体" pitchFamily="2" charset="-122"/>
            </a:endParaRPr>
          </a:p>
          <a:p>
            <a:pPr>
              <a:lnSpc>
                <a:spcPct val="170000"/>
              </a:lnSpc>
              <a:spcBef>
                <a:spcPct val="50000"/>
              </a:spcBef>
              <a:buFontTx/>
              <a:buChar char="•"/>
            </a:pPr>
            <a:r>
              <a:rPr lang="zh-CN" altLang="en-US" sz="2800" b="1" dirty="0">
                <a:solidFill>
                  <a:srgbClr val="0070C0"/>
                </a:solidFill>
                <a:ea typeface="黑体" pitchFamily="2" charset="-122"/>
              </a:rPr>
              <a:t>   心房或心室收缩时，</a:t>
            </a:r>
            <a:r>
              <a:rPr lang="zh-CN" altLang="en-US" sz="2800" b="1" dirty="0">
                <a:solidFill>
                  <a:srgbClr val="FF0000"/>
                </a:solidFill>
                <a:ea typeface="黑体" pitchFamily="2" charset="-122"/>
              </a:rPr>
              <a:t>心肌收缩</a:t>
            </a:r>
            <a:r>
              <a:rPr lang="zh-CN" altLang="en-US" sz="2800" b="1" dirty="0" smtClean="0">
                <a:solidFill>
                  <a:srgbClr val="FF0000"/>
                </a:solidFill>
                <a:ea typeface="黑体" pitchFamily="2" charset="-122"/>
              </a:rPr>
              <a:t>，其</a:t>
            </a:r>
            <a:r>
              <a:rPr lang="zh-CN" altLang="en-US" sz="2800" b="1" dirty="0">
                <a:solidFill>
                  <a:srgbClr val="FF0000"/>
                </a:solidFill>
                <a:ea typeface="黑体" pitchFamily="2" charset="-122"/>
              </a:rPr>
              <a:t>内压升高</a:t>
            </a:r>
            <a:r>
              <a:rPr lang="zh-CN" altLang="en-US" sz="2800" b="1" dirty="0" smtClean="0">
                <a:solidFill>
                  <a:srgbClr val="0070C0"/>
                </a:solidFill>
                <a:ea typeface="黑体" pitchFamily="2" charset="-122"/>
              </a:rPr>
              <a:t>，心腔缩小</a:t>
            </a:r>
            <a:r>
              <a:rPr lang="en-US" altLang="zh-CN" sz="2800" b="1" dirty="0" smtClean="0">
                <a:solidFill>
                  <a:srgbClr val="0070C0"/>
                </a:solidFill>
                <a:ea typeface="黑体" pitchFamily="2" charset="-122"/>
              </a:rPr>
              <a:t>,</a:t>
            </a:r>
            <a:r>
              <a:rPr lang="zh-CN" altLang="en-US" sz="2800" b="1" dirty="0" smtClean="0">
                <a:solidFill>
                  <a:srgbClr val="0070C0"/>
                </a:solidFill>
                <a:ea typeface="黑体" pitchFamily="2" charset="-122"/>
              </a:rPr>
              <a:t>将</a:t>
            </a:r>
            <a:r>
              <a:rPr lang="zh-CN" altLang="en-US" sz="2800" b="1" dirty="0">
                <a:solidFill>
                  <a:srgbClr val="0070C0"/>
                </a:solidFill>
                <a:ea typeface="黑体" pitchFamily="2" charset="-122"/>
              </a:rPr>
              <a:t>血液泵入</a:t>
            </a:r>
            <a:r>
              <a:rPr lang="zh-CN" altLang="en-US" sz="2800" b="1" dirty="0" smtClean="0">
                <a:solidFill>
                  <a:srgbClr val="0070C0"/>
                </a:solidFill>
                <a:ea typeface="黑体" pitchFamily="2" charset="-122"/>
              </a:rPr>
              <a:t>动脉</a:t>
            </a:r>
            <a:endParaRPr lang="zh-CN" altLang="en-US" sz="2800" b="1" dirty="0">
              <a:solidFill>
                <a:srgbClr val="0070C0"/>
              </a:solidFill>
              <a:ea typeface="黑体"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99" name="Rectangle 1071"/>
          <p:cNvSpPr>
            <a:spLocks noChangeArrowheads="1"/>
          </p:cNvSpPr>
          <p:nvPr/>
        </p:nvSpPr>
        <p:spPr bwMode="auto">
          <a:xfrm>
            <a:off x="5257800" y="3733800"/>
            <a:ext cx="3429000" cy="2209800"/>
          </a:xfrm>
          <a:prstGeom prst="rect">
            <a:avLst/>
          </a:prstGeom>
          <a:solidFill>
            <a:srgbClr val="FFFFFF"/>
          </a:solidFill>
          <a:ln w="28575">
            <a:solidFill>
              <a:schemeClr val="tx1"/>
            </a:solidFill>
            <a:miter lim="800000"/>
            <a:headEnd/>
            <a:tailEnd/>
          </a:ln>
          <a:effectLst/>
        </p:spPr>
        <p:txBody>
          <a:bodyPr wrap="none" anchor="ctr"/>
          <a:lstStyle/>
          <a:p>
            <a:endParaRPr lang="en-US"/>
          </a:p>
        </p:txBody>
      </p:sp>
      <p:sp>
        <p:nvSpPr>
          <p:cNvPr id="24578" name="Text Box 2"/>
          <p:cNvSpPr txBox="1">
            <a:spLocks noChangeArrowheads="1"/>
          </p:cNvSpPr>
          <p:nvPr/>
        </p:nvSpPr>
        <p:spPr bwMode="auto">
          <a:xfrm>
            <a:off x="214282" y="214290"/>
            <a:ext cx="8748712" cy="2062103"/>
          </a:xfrm>
          <a:prstGeom prst="rect">
            <a:avLst/>
          </a:prstGeom>
          <a:noFill/>
          <a:ln w="9525">
            <a:noFill/>
            <a:miter lim="800000"/>
            <a:headEnd/>
            <a:tailEnd/>
          </a:ln>
          <a:effectLst/>
        </p:spPr>
        <p:txBody>
          <a:bodyPr>
            <a:spAutoFit/>
          </a:bodyPr>
          <a:lstStyle/>
          <a:p>
            <a:pPr algn="just">
              <a:lnSpc>
                <a:spcPct val="160000"/>
              </a:lnSpc>
            </a:pPr>
            <a:r>
              <a:rPr lang="zh-CN" altLang="en-US" sz="2400" b="1" dirty="0" smtClean="0">
                <a:solidFill>
                  <a:srgbClr val="7030A0"/>
                </a:solidFill>
                <a:latin typeface="黑体" pitchFamily="2" charset="-122"/>
                <a:ea typeface="黑体" pitchFamily="2" charset="-122"/>
              </a:rPr>
              <a:t>    心肌</a:t>
            </a:r>
            <a:r>
              <a:rPr lang="zh-CN" altLang="en-US" sz="2400" b="1" dirty="0">
                <a:solidFill>
                  <a:srgbClr val="7030A0"/>
                </a:solidFill>
                <a:latin typeface="黑体" pitchFamily="2" charset="-122"/>
                <a:ea typeface="黑体" pitchFamily="2" charset="-122"/>
              </a:rPr>
              <a:t>的收缩是在心电信号的刺激下产生</a:t>
            </a:r>
            <a:r>
              <a:rPr lang="zh-CN" altLang="en-US" sz="2400" b="1" dirty="0" smtClean="0">
                <a:solidFill>
                  <a:srgbClr val="7030A0"/>
                </a:solidFill>
                <a:latin typeface="黑体" pitchFamily="2" charset="-122"/>
                <a:ea typeface="黑体" pitchFamily="2" charset="-122"/>
              </a:rPr>
              <a:t>的</a:t>
            </a:r>
            <a:endParaRPr lang="zh-CN" altLang="en-US" sz="2400" b="1" dirty="0">
              <a:solidFill>
                <a:srgbClr val="7030A0"/>
              </a:solidFill>
              <a:latin typeface="黑体" pitchFamily="2" charset="-122"/>
              <a:ea typeface="黑体" pitchFamily="2" charset="-122"/>
            </a:endParaRPr>
          </a:p>
          <a:p>
            <a:pPr algn="just">
              <a:lnSpc>
                <a:spcPct val="160000"/>
              </a:lnSpc>
            </a:pPr>
            <a:r>
              <a:rPr lang="zh-CN" altLang="en-US" sz="2800" b="1" dirty="0">
                <a:latin typeface="黑体" pitchFamily="2" charset="-122"/>
                <a:ea typeface="黑体" pitchFamily="2" charset="-122"/>
              </a:rPr>
              <a:t>   </a:t>
            </a:r>
            <a:r>
              <a:rPr lang="zh-CN" altLang="en-US" sz="2400" b="1" dirty="0">
                <a:latin typeface="黑体" pitchFamily="2" charset="-122"/>
                <a:ea typeface="黑体" pitchFamily="2" charset="-122"/>
              </a:rPr>
              <a:t>心动周期</a:t>
            </a:r>
            <a:r>
              <a:rPr lang="en-US" altLang="zh-CN" sz="2400" b="1" dirty="0">
                <a:latin typeface="Times New Roman"/>
                <a:ea typeface="黑体" pitchFamily="2" charset="-122"/>
              </a:rPr>
              <a:t>——</a:t>
            </a:r>
            <a:r>
              <a:rPr lang="zh-CN" altLang="en-US" sz="2400" b="1" dirty="0">
                <a:latin typeface="黑体" pitchFamily="2" charset="-122"/>
                <a:ea typeface="黑体" pitchFamily="2" charset="-122"/>
              </a:rPr>
              <a:t>心房或心室每收缩和舒张一次所经历的时间。</a:t>
            </a:r>
          </a:p>
          <a:p>
            <a:pPr algn="just">
              <a:lnSpc>
                <a:spcPct val="160000"/>
              </a:lnSpc>
            </a:pPr>
            <a:r>
              <a:rPr lang="zh-CN" altLang="en-US" sz="2800" b="1" dirty="0">
                <a:latin typeface="黑体" pitchFamily="2" charset="-122"/>
                <a:ea typeface="黑体" pitchFamily="2" charset="-122"/>
              </a:rPr>
              <a:t>   </a:t>
            </a:r>
            <a:r>
              <a:rPr lang="zh-CN" altLang="en-US" sz="2400" b="1" dirty="0" smtClean="0">
                <a:latin typeface="黑体" pitchFamily="2" charset="-122"/>
                <a:ea typeface="黑体" pitchFamily="2" charset="-122"/>
              </a:rPr>
              <a:t>成年人</a:t>
            </a:r>
            <a:r>
              <a:rPr lang="zh-CN" altLang="en-US" sz="2400" b="1" dirty="0">
                <a:latin typeface="黑体" pitchFamily="2" charset="-122"/>
                <a:ea typeface="黑体" pitchFamily="2" charset="-122"/>
              </a:rPr>
              <a:t>的正常心率约每分钟</a:t>
            </a:r>
            <a:r>
              <a:rPr lang="en-US" altLang="zh-CN" sz="2400" b="1" dirty="0">
                <a:latin typeface="黑体" pitchFamily="2" charset="-122"/>
                <a:ea typeface="黑体" pitchFamily="2" charset="-122"/>
              </a:rPr>
              <a:t>75</a:t>
            </a:r>
            <a:r>
              <a:rPr lang="zh-CN" altLang="en-US" sz="2400" b="1" dirty="0">
                <a:latin typeface="黑体" pitchFamily="2" charset="-122"/>
                <a:ea typeface="黑体" pitchFamily="2" charset="-122"/>
              </a:rPr>
              <a:t>次</a:t>
            </a:r>
            <a:r>
              <a:rPr lang="zh-CN" altLang="en-US" sz="2400" b="1" dirty="0" smtClean="0">
                <a:latin typeface="黑体" pitchFamily="2" charset="-122"/>
                <a:ea typeface="黑体" pitchFamily="2" charset="-122"/>
              </a:rPr>
              <a:t>，故</a:t>
            </a:r>
            <a:r>
              <a:rPr lang="zh-CN" altLang="en-US" sz="2400" b="1" dirty="0">
                <a:latin typeface="黑体" pitchFamily="2" charset="-122"/>
                <a:ea typeface="黑体" pitchFamily="2" charset="-122"/>
              </a:rPr>
              <a:t>每一心动周期约</a:t>
            </a:r>
            <a:r>
              <a:rPr lang="en-US" altLang="zh-CN" sz="2400" b="1" dirty="0">
                <a:latin typeface="黑体" pitchFamily="2" charset="-122"/>
                <a:ea typeface="黑体" pitchFamily="2" charset="-122"/>
              </a:rPr>
              <a:t>0.8</a:t>
            </a:r>
            <a:r>
              <a:rPr lang="zh-CN" altLang="en-US" sz="2400" b="1" dirty="0">
                <a:latin typeface="黑体" pitchFamily="2" charset="-122"/>
                <a:ea typeface="黑体" pitchFamily="2" charset="-122"/>
              </a:rPr>
              <a:t>秒。</a:t>
            </a:r>
            <a:endParaRPr lang="zh-CN" altLang="en-US" sz="2800" dirty="0">
              <a:latin typeface="宋体" pitchFamily="2" charset="-122"/>
            </a:endParaRPr>
          </a:p>
        </p:txBody>
      </p:sp>
      <p:grpSp>
        <p:nvGrpSpPr>
          <p:cNvPr id="2" name="Group 1047"/>
          <p:cNvGrpSpPr>
            <a:grpSpLocks/>
          </p:cNvGrpSpPr>
          <p:nvPr/>
        </p:nvGrpSpPr>
        <p:grpSpPr bwMode="auto">
          <a:xfrm>
            <a:off x="0" y="3505200"/>
            <a:ext cx="4289425" cy="1382713"/>
            <a:chOff x="528" y="2304"/>
            <a:chExt cx="2702" cy="871"/>
          </a:xfrm>
        </p:grpSpPr>
        <p:sp>
          <p:nvSpPr>
            <p:cNvPr id="100355" name="Line 1027"/>
            <p:cNvSpPr>
              <a:spLocks noChangeShapeType="1"/>
            </p:cNvSpPr>
            <p:nvPr/>
          </p:nvSpPr>
          <p:spPr bwMode="auto">
            <a:xfrm>
              <a:off x="1200" y="2304"/>
              <a:ext cx="240" cy="0"/>
            </a:xfrm>
            <a:prstGeom prst="line">
              <a:avLst/>
            </a:prstGeom>
            <a:noFill/>
            <a:ln w="57150">
              <a:solidFill>
                <a:schemeClr val="tx1"/>
              </a:solidFill>
              <a:round/>
              <a:headEnd/>
              <a:tailEnd/>
            </a:ln>
            <a:effectLst/>
          </p:spPr>
          <p:txBody>
            <a:bodyPr/>
            <a:lstStyle/>
            <a:p>
              <a:endParaRPr lang="en-US"/>
            </a:p>
          </p:txBody>
        </p:sp>
        <p:sp>
          <p:nvSpPr>
            <p:cNvPr id="100356" name="Line 1028"/>
            <p:cNvSpPr>
              <a:spLocks noChangeShapeType="1"/>
            </p:cNvSpPr>
            <p:nvPr/>
          </p:nvSpPr>
          <p:spPr bwMode="auto">
            <a:xfrm>
              <a:off x="1440" y="2304"/>
              <a:ext cx="240" cy="0"/>
            </a:xfrm>
            <a:prstGeom prst="line">
              <a:avLst/>
            </a:prstGeom>
            <a:noFill/>
            <a:ln w="57150">
              <a:solidFill>
                <a:schemeClr val="tx1"/>
              </a:solidFill>
              <a:round/>
              <a:headEnd/>
              <a:tailEnd/>
            </a:ln>
            <a:effectLst/>
          </p:spPr>
          <p:txBody>
            <a:bodyPr/>
            <a:lstStyle/>
            <a:p>
              <a:endParaRPr lang="en-US"/>
            </a:p>
          </p:txBody>
        </p:sp>
        <p:sp>
          <p:nvSpPr>
            <p:cNvPr id="100358" name="Line 1030"/>
            <p:cNvSpPr>
              <a:spLocks noChangeShapeType="1"/>
            </p:cNvSpPr>
            <p:nvPr/>
          </p:nvSpPr>
          <p:spPr bwMode="auto">
            <a:xfrm>
              <a:off x="1680" y="2304"/>
              <a:ext cx="240" cy="0"/>
            </a:xfrm>
            <a:prstGeom prst="line">
              <a:avLst/>
            </a:prstGeom>
            <a:noFill/>
            <a:ln w="57150">
              <a:solidFill>
                <a:schemeClr val="tx1"/>
              </a:solidFill>
              <a:round/>
              <a:headEnd/>
              <a:tailEnd/>
            </a:ln>
            <a:effectLst/>
          </p:spPr>
          <p:txBody>
            <a:bodyPr/>
            <a:lstStyle/>
            <a:p>
              <a:endParaRPr lang="en-US"/>
            </a:p>
          </p:txBody>
        </p:sp>
        <p:sp>
          <p:nvSpPr>
            <p:cNvPr id="100359" name="Line 1031"/>
            <p:cNvSpPr>
              <a:spLocks noChangeShapeType="1"/>
            </p:cNvSpPr>
            <p:nvPr/>
          </p:nvSpPr>
          <p:spPr bwMode="auto">
            <a:xfrm>
              <a:off x="1920" y="2304"/>
              <a:ext cx="240" cy="0"/>
            </a:xfrm>
            <a:prstGeom prst="line">
              <a:avLst/>
            </a:prstGeom>
            <a:noFill/>
            <a:ln w="57150">
              <a:solidFill>
                <a:schemeClr val="tx1"/>
              </a:solidFill>
              <a:round/>
              <a:headEnd/>
              <a:tailEnd/>
            </a:ln>
            <a:effectLst/>
          </p:spPr>
          <p:txBody>
            <a:bodyPr/>
            <a:lstStyle/>
            <a:p>
              <a:endParaRPr lang="en-US"/>
            </a:p>
          </p:txBody>
        </p:sp>
        <p:sp>
          <p:nvSpPr>
            <p:cNvPr id="100360" name="Line 1032"/>
            <p:cNvSpPr>
              <a:spLocks noChangeShapeType="1"/>
            </p:cNvSpPr>
            <p:nvPr/>
          </p:nvSpPr>
          <p:spPr bwMode="auto">
            <a:xfrm>
              <a:off x="2160" y="2304"/>
              <a:ext cx="240" cy="0"/>
            </a:xfrm>
            <a:prstGeom prst="line">
              <a:avLst/>
            </a:prstGeom>
            <a:noFill/>
            <a:ln w="57150">
              <a:solidFill>
                <a:schemeClr val="tx1"/>
              </a:solidFill>
              <a:round/>
              <a:headEnd/>
              <a:tailEnd/>
            </a:ln>
            <a:effectLst/>
          </p:spPr>
          <p:txBody>
            <a:bodyPr/>
            <a:lstStyle/>
            <a:p>
              <a:endParaRPr lang="en-US"/>
            </a:p>
          </p:txBody>
        </p:sp>
        <p:sp>
          <p:nvSpPr>
            <p:cNvPr id="100361" name="Line 1033"/>
            <p:cNvSpPr>
              <a:spLocks noChangeShapeType="1"/>
            </p:cNvSpPr>
            <p:nvPr/>
          </p:nvSpPr>
          <p:spPr bwMode="auto">
            <a:xfrm>
              <a:off x="2400" y="2304"/>
              <a:ext cx="240" cy="0"/>
            </a:xfrm>
            <a:prstGeom prst="line">
              <a:avLst/>
            </a:prstGeom>
            <a:noFill/>
            <a:ln w="57150">
              <a:solidFill>
                <a:schemeClr val="tx1"/>
              </a:solidFill>
              <a:round/>
              <a:headEnd/>
              <a:tailEnd/>
            </a:ln>
            <a:effectLst/>
          </p:spPr>
          <p:txBody>
            <a:bodyPr/>
            <a:lstStyle/>
            <a:p>
              <a:endParaRPr lang="en-US"/>
            </a:p>
          </p:txBody>
        </p:sp>
        <p:sp>
          <p:nvSpPr>
            <p:cNvPr id="100363" name="Line 1035"/>
            <p:cNvSpPr>
              <a:spLocks noChangeShapeType="1"/>
            </p:cNvSpPr>
            <p:nvPr/>
          </p:nvSpPr>
          <p:spPr bwMode="auto">
            <a:xfrm>
              <a:off x="2640" y="2304"/>
              <a:ext cx="240" cy="0"/>
            </a:xfrm>
            <a:prstGeom prst="line">
              <a:avLst/>
            </a:prstGeom>
            <a:noFill/>
            <a:ln w="57150">
              <a:solidFill>
                <a:schemeClr val="tx1"/>
              </a:solidFill>
              <a:round/>
              <a:headEnd/>
              <a:tailEnd/>
            </a:ln>
            <a:effectLst/>
          </p:spPr>
          <p:txBody>
            <a:bodyPr/>
            <a:lstStyle/>
            <a:p>
              <a:endParaRPr lang="en-US"/>
            </a:p>
          </p:txBody>
        </p:sp>
        <p:sp>
          <p:nvSpPr>
            <p:cNvPr id="100364" name="Line 1036"/>
            <p:cNvSpPr>
              <a:spLocks noChangeShapeType="1"/>
            </p:cNvSpPr>
            <p:nvPr/>
          </p:nvSpPr>
          <p:spPr bwMode="auto">
            <a:xfrm>
              <a:off x="960" y="2304"/>
              <a:ext cx="240" cy="0"/>
            </a:xfrm>
            <a:prstGeom prst="line">
              <a:avLst/>
            </a:prstGeom>
            <a:noFill/>
            <a:ln w="57150">
              <a:solidFill>
                <a:srgbClr val="CC0066"/>
              </a:solidFill>
              <a:round/>
              <a:headEnd/>
              <a:tailEnd/>
            </a:ln>
            <a:effectLst/>
          </p:spPr>
          <p:txBody>
            <a:bodyPr/>
            <a:lstStyle/>
            <a:p>
              <a:endParaRPr lang="en-US"/>
            </a:p>
          </p:txBody>
        </p:sp>
        <p:sp>
          <p:nvSpPr>
            <p:cNvPr id="100366" name="Line 1038"/>
            <p:cNvSpPr>
              <a:spLocks noChangeShapeType="1"/>
            </p:cNvSpPr>
            <p:nvPr/>
          </p:nvSpPr>
          <p:spPr bwMode="auto">
            <a:xfrm flipV="1">
              <a:off x="1104" y="2304"/>
              <a:ext cx="0" cy="576"/>
            </a:xfrm>
            <a:prstGeom prst="line">
              <a:avLst/>
            </a:prstGeom>
            <a:noFill/>
            <a:ln w="28575">
              <a:solidFill>
                <a:srgbClr val="CC0066"/>
              </a:solidFill>
              <a:round/>
              <a:headEnd/>
              <a:tailEnd type="triangle" w="med" len="med"/>
            </a:ln>
            <a:effectLst/>
          </p:spPr>
          <p:txBody>
            <a:bodyPr/>
            <a:lstStyle/>
            <a:p>
              <a:endParaRPr lang="en-US"/>
            </a:p>
          </p:txBody>
        </p:sp>
        <p:sp>
          <p:nvSpPr>
            <p:cNvPr id="100369" name="Text Box 1041"/>
            <p:cNvSpPr txBox="1">
              <a:spLocks noChangeArrowheads="1"/>
            </p:cNvSpPr>
            <p:nvPr/>
          </p:nvSpPr>
          <p:spPr bwMode="auto">
            <a:xfrm>
              <a:off x="528" y="2928"/>
              <a:ext cx="1248" cy="237"/>
            </a:xfrm>
            <a:prstGeom prst="rect">
              <a:avLst/>
            </a:prstGeom>
            <a:noFill/>
            <a:ln w="9525">
              <a:solidFill>
                <a:srgbClr val="CC0066"/>
              </a:solidFill>
              <a:miter lim="800000"/>
              <a:headEnd/>
              <a:tailEnd/>
            </a:ln>
            <a:effectLst/>
          </p:spPr>
          <p:txBody>
            <a:bodyPr>
              <a:spAutoFit/>
            </a:bodyPr>
            <a:lstStyle/>
            <a:p>
              <a:pPr algn="l">
                <a:spcBef>
                  <a:spcPct val="50000"/>
                </a:spcBef>
              </a:pPr>
              <a:r>
                <a:rPr lang="zh-CN" altLang="en-US" sz="1800" b="1">
                  <a:solidFill>
                    <a:srgbClr val="CC0066"/>
                  </a:solidFill>
                  <a:ea typeface="黑体" pitchFamily="2" charset="-122"/>
                </a:rPr>
                <a:t>心房收缩期</a:t>
              </a:r>
              <a:r>
                <a:rPr lang="en-US" altLang="zh-CN" sz="1800" b="1">
                  <a:solidFill>
                    <a:srgbClr val="CC0066"/>
                  </a:solidFill>
                  <a:ea typeface="黑体" pitchFamily="2" charset="-122"/>
                </a:rPr>
                <a:t>0.1</a:t>
              </a:r>
              <a:r>
                <a:rPr lang="zh-CN" altLang="en-US" sz="1800" b="1">
                  <a:solidFill>
                    <a:srgbClr val="CC0066"/>
                  </a:solidFill>
                  <a:ea typeface="黑体" pitchFamily="2" charset="-122"/>
                </a:rPr>
                <a:t>秒</a:t>
              </a:r>
            </a:p>
          </p:txBody>
        </p:sp>
        <p:sp>
          <p:nvSpPr>
            <p:cNvPr id="100370" name="Line 1042"/>
            <p:cNvSpPr>
              <a:spLocks noChangeShapeType="1"/>
            </p:cNvSpPr>
            <p:nvPr/>
          </p:nvSpPr>
          <p:spPr bwMode="auto">
            <a:xfrm flipV="1">
              <a:off x="2544" y="2304"/>
              <a:ext cx="0" cy="576"/>
            </a:xfrm>
            <a:prstGeom prst="line">
              <a:avLst/>
            </a:prstGeom>
            <a:noFill/>
            <a:ln w="28575">
              <a:solidFill>
                <a:schemeClr val="tx1"/>
              </a:solidFill>
              <a:round/>
              <a:headEnd/>
              <a:tailEnd type="triangle" w="med" len="med"/>
            </a:ln>
            <a:effectLst/>
          </p:spPr>
          <p:txBody>
            <a:bodyPr/>
            <a:lstStyle/>
            <a:p>
              <a:endParaRPr lang="en-US"/>
            </a:p>
          </p:txBody>
        </p:sp>
        <p:sp>
          <p:nvSpPr>
            <p:cNvPr id="100371" name="Rectangle 1043"/>
            <p:cNvSpPr>
              <a:spLocks noChangeArrowheads="1"/>
            </p:cNvSpPr>
            <p:nvPr/>
          </p:nvSpPr>
          <p:spPr bwMode="auto">
            <a:xfrm>
              <a:off x="2064" y="2938"/>
              <a:ext cx="1166" cy="237"/>
            </a:xfrm>
            <a:prstGeom prst="rect">
              <a:avLst/>
            </a:prstGeom>
            <a:noFill/>
            <a:ln w="9525">
              <a:solidFill>
                <a:schemeClr val="tx1"/>
              </a:solidFill>
              <a:miter lim="800000"/>
              <a:headEnd/>
              <a:tailEnd/>
            </a:ln>
            <a:effectLst/>
          </p:spPr>
          <p:txBody>
            <a:bodyPr wrap="none">
              <a:spAutoFit/>
            </a:bodyPr>
            <a:lstStyle/>
            <a:p>
              <a:pPr algn="l"/>
              <a:r>
                <a:rPr lang="zh-CN" altLang="en-US" sz="1800" b="1">
                  <a:ea typeface="黑体" pitchFamily="2" charset="-122"/>
                </a:rPr>
                <a:t>心房舒张期</a:t>
              </a:r>
              <a:r>
                <a:rPr lang="en-US" altLang="zh-CN" sz="1800" b="1">
                  <a:ea typeface="黑体" pitchFamily="2" charset="-122"/>
                </a:rPr>
                <a:t>0.7</a:t>
              </a:r>
              <a:r>
                <a:rPr lang="zh-CN" altLang="en-US" sz="1800" b="1">
                  <a:ea typeface="黑体" pitchFamily="2" charset="-122"/>
                </a:rPr>
                <a:t>秒</a:t>
              </a:r>
            </a:p>
          </p:txBody>
        </p:sp>
      </p:grpSp>
      <p:grpSp>
        <p:nvGrpSpPr>
          <p:cNvPr id="3" name="Group 1063"/>
          <p:cNvGrpSpPr>
            <a:grpSpLocks/>
          </p:cNvGrpSpPr>
          <p:nvPr/>
        </p:nvGrpSpPr>
        <p:grpSpPr bwMode="auto">
          <a:xfrm>
            <a:off x="381000" y="5181600"/>
            <a:ext cx="4289425" cy="1382713"/>
            <a:chOff x="2832" y="2400"/>
            <a:chExt cx="2702" cy="871"/>
          </a:xfrm>
        </p:grpSpPr>
        <p:sp>
          <p:nvSpPr>
            <p:cNvPr id="100377" name="Line 1049"/>
            <p:cNvSpPr>
              <a:spLocks noChangeShapeType="1"/>
            </p:cNvSpPr>
            <p:nvPr/>
          </p:nvSpPr>
          <p:spPr bwMode="auto">
            <a:xfrm>
              <a:off x="3501" y="2400"/>
              <a:ext cx="243" cy="0"/>
            </a:xfrm>
            <a:prstGeom prst="line">
              <a:avLst/>
            </a:prstGeom>
            <a:noFill/>
            <a:ln w="57150">
              <a:solidFill>
                <a:srgbClr val="CC0066"/>
              </a:solidFill>
              <a:round/>
              <a:headEnd/>
              <a:tailEnd/>
            </a:ln>
            <a:effectLst/>
          </p:spPr>
          <p:txBody>
            <a:bodyPr/>
            <a:lstStyle/>
            <a:p>
              <a:endParaRPr lang="en-US"/>
            </a:p>
          </p:txBody>
        </p:sp>
        <p:sp>
          <p:nvSpPr>
            <p:cNvPr id="100378" name="Line 1050"/>
            <p:cNvSpPr>
              <a:spLocks noChangeShapeType="1"/>
            </p:cNvSpPr>
            <p:nvPr/>
          </p:nvSpPr>
          <p:spPr bwMode="auto">
            <a:xfrm>
              <a:off x="3740" y="2400"/>
              <a:ext cx="239" cy="0"/>
            </a:xfrm>
            <a:prstGeom prst="line">
              <a:avLst/>
            </a:prstGeom>
            <a:noFill/>
            <a:ln w="57150">
              <a:solidFill>
                <a:srgbClr val="CC0066"/>
              </a:solidFill>
              <a:round/>
              <a:headEnd/>
              <a:tailEnd/>
            </a:ln>
            <a:effectLst/>
          </p:spPr>
          <p:txBody>
            <a:bodyPr/>
            <a:lstStyle/>
            <a:p>
              <a:endParaRPr lang="en-US"/>
            </a:p>
          </p:txBody>
        </p:sp>
        <p:sp>
          <p:nvSpPr>
            <p:cNvPr id="100379" name="Line 1051"/>
            <p:cNvSpPr>
              <a:spLocks noChangeShapeType="1"/>
            </p:cNvSpPr>
            <p:nvPr/>
          </p:nvSpPr>
          <p:spPr bwMode="auto">
            <a:xfrm>
              <a:off x="3979" y="2400"/>
              <a:ext cx="239" cy="0"/>
            </a:xfrm>
            <a:prstGeom prst="line">
              <a:avLst/>
            </a:prstGeom>
            <a:noFill/>
            <a:ln w="57150">
              <a:solidFill>
                <a:schemeClr val="tx1"/>
              </a:solidFill>
              <a:round/>
              <a:headEnd/>
              <a:tailEnd/>
            </a:ln>
            <a:effectLst/>
          </p:spPr>
          <p:txBody>
            <a:bodyPr/>
            <a:lstStyle/>
            <a:p>
              <a:endParaRPr lang="en-US"/>
            </a:p>
          </p:txBody>
        </p:sp>
        <p:sp>
          <p:nvSpPr>
            <p:cNvPr id="100380" name="Line 1052"/>
            <p:cNvSpPr>
              <a:spLocks noChangeShapeType="1"/>
            </p:cNvSpPr>
            <p:nvPr/>
          </p:nvSpPr>
          <p:spPr bwMode="auto">
            <a:xfrm>
              <a:off x="4218" y="2400"/>
              <a:ext cx="239" cy="0"/>
            </a:xfrm>
            <a:prstGeom prst="line">
              <a:avLst/>
            </a:prstGeom>
            <a:noFill/>
            <a:ln w="57150">
              <a:solidFill>
                <a:schemeClr val="tx1"/>
              </a:solidFill>
              <a:round/>
              <a:headEnd/>
              <a:tailEnd/>
            </a:ln>
            <a:effectLst/>
          </p:spPr>
          <p:txBody>
            <a:bodyPr/>
            <a:lstStyle/>
            <a:p>
              <a:endParaRPr lang="en-US"/>
            </a:p>
          </p:txBody>
        </p:sp>
        <p:sp>
          <p:nvSpPr>
            <p:cNvPr id="100381" name="Line 1053"/>
            <p:cNvSpPr>
              <a:spLocks noChangeShapeType="1"/>
            </p:cNvSpPr>
            <p:nvPr/>
          </p:nvSpPr>
          <p:spPr bwMode="auto">
            <a:xfrm>
              <a:off x="4457" y="2400"/>
              <a:ext cx="240" cy="0"/>
            </a:xfrm>
            <a:prstGeom prst="line">
              <a:avLst/>
            </a:prstGeom>
            <a:noFill/>
            <a:ln w="57150">
              <a:solidFill>
                <a:schemeClr val="tx1"/>
              </a:solidFill>
              <a:round/>
              <a:headEnd/>
              <a:tailEnd/>
            </a:ln>
            <a:effectLst/>
          </p:spPr>
          <p:txBody>
            <a:bodyPr/>
            <a:lstStyle/>
            <a:p>
              <a:endParaRPr lang="en-US"/>
            </a:p>
          </p:txBody>
        </p:sp>
        <p:sp>
          <p:nvSpPr>
            <p:cNvPr id="100382" name="Line 1054"/>
            <p:cNvSpPr>
              <a:spLocks noChangeShapeType="1"/>
            </p:cNvSpPr>
            <p:nvPr/>
          </p:nvSpPr>
          <p:spPr bwMode="auto">
            <a:xfrm>
              <a:off x="4697" y="2400"/>
              <a:ext cx="239" cy="0"/>
            </a:xfrm>
            <a:prstGeom prst="line">
              <a:avLst/>
            </a:prstGeom>
            <a:noFill/>
            <a:ln w="57150">
              <a:solidFill>
                <a:schemeClr val="tx1"/>
              </a:solidFill>
              <a:round/>
              <a:headEnd/>
              <a:tailEnd/>
            </a:ln>
            <a:effectLst/>
          </p:spPr>
          <p:txBody>
            <a:bodyPr/>
            <a:lstStyle/>
            <a:p>
              <a:endParaRPr lang="en-US"/>
            </a:p>
          </p:txBody>
        </p:sp>
        <p:sp>
          <p:nvSpPr>
            <p:cNvPr id="100383" name="Line 1055"/>
            <p:cNvSpPr>
              <a:spLocks noChangeShapeType="1"/>
            </p:cNvSpPr>
            <p:nvPr/>
          </p:nvSpPr>
          <p:spPr bwMode="auto">
            <a:xfrm>
              <a:off x="4936" y="2400"/>
              <a:ext cx="239" cy="0"/>
            </a:xfrm>
            <a:prstGeom prst="line">
              <a:avLst/>
            </a:prstGeom>
            <a:noFill/>
            <a:ln w="57150">
              <a:solidFill>
                <a:schemeClr val="tx1"/>
              </a:solidFill>
              <a:round/>
              <a:headEnd/>
              <a:tailEnd/>
            </a:ln>
            <a:effectLst/>
          </p:spPr>
          <p:txBody>
            <a:bodyPr/>
            <a:lstStyle/>
            <a:p>
              <a:endParaRPr lang="en-US"/>
            </a:p>
          </p:txBody>
        </p:sp>
        <p:sp>
          <p:nvSpPr>
            <p:cNvPr id="100384" name="Line 1056"/>
            <p:cNvSpPr>
              <a:spLocks noChangeShapeType="1"/>
            </p:cNvSpPr>
            <p:nvPr/>
          </p:nvSpPr>
          <p:spPr bwMode="auto">
            <a:xfrm>
              <a:off x="3262" y="2400"/>
              <a:ext cx="239" cy="0"/>
            </a:xfrm>
            <a:prstGeom prst="line">
              <a:avLst/>
            </a:prstGeom>
            <a:noFill/>
            <a:ln w="57150">
              <a:solidFill>
                <a:srgbClr val="CC0066"/>
              </a:solidFill>
              <a:round/>
              <a:headEnd/>
              <a:tailEnd/>
            </a:ln>
            <a:effectLst/>
          </p:spPr>
          <p:txBody>
            <a:bodyPr/>
            <a:lstStyle/>
            <a:p>
              <a:endParaRPr lang="en-US"/>
            </a:p>
          </p:txBody>
        </p:sp>
        <p:sp>
          <p:nvSpPr>
            <p:cNvPr id="100385" name="Line 1057"/>
            <p:cNvSpPr>
              <a:spLocks noChangeShapeType="1"/>
            </p:cNvSpPr>
            <p:nvPr/>
          </p:nvSpPr>
          <p:spPr bwMode="auto">
            <a:xfrm flipV="1">
              <a:off x="3406" y="2400"/>
              <a:ext cx="0" cy="576"/>
            </a:xfrm>
            <a:prstGeom prst="line">
              <a:avLst/>
            </a:prstGeom>
            <a:noFill/>
            <a:ln w="28575">
              <a:solidFill>
                <a:srgbClr val="CC0066"/>
              </a:solidFill>
              <a:round/>
              <a:headEnd/>
              <a:tailEnd type="triangle" w="med" len="med"/>
            </a:ln>
            <a:effectLst/>
          </p:spPr>
          <p:txBody>
            <a:bodyPr/>
            <a:lstStyle/>
            <a:p>
              <a:endParaRPr lang="en-US"/>
            </a:p>
          </p:txBody>
        </p:sp>
        <p:sp>
          <p:nvSpPr>
            <p:cNvPr id="100386" name="Text Box 1058"/>
            <p:cNvSpPr txBox="1">
              <a:spLocks noChangeArrowheads="1"/>
            </p:cNvSpPr>
            <p:nvPr/>
          </p:nvSpPr>
          <p:spPr bwMode="auto">
            <a:xfrm>
              <a:off x="2832" y="3024"/>
              <a:ext cx="1243" cy="237"/>
            </a:xfrm>
            <a:prstGeom prst="rect">
              <a:avLst/>
            </a:prstGeom>
            <a:noFill/>
            <a:ln w="9525">
              <a:solidFill>
                <a:srgbClr val="CC0066"/>
              </a:solidFill>
              <a:miter lim="800000"/>
              <a:headEnd/>
              <a:tailEnd/>
            </a:ln>
            <a:effectLst/>
          </p:spPr>
          <p:txBody>
            <a:bodyPr>
              <a:spAutoFit/>
            </a:bodyPr>
            <a:lstStyle/>
            <a:p>
              <a:pPr algn="l">
                <a:spcBef>
                  <a:spcPct val="50000"/>
                </a:spcBef>
              </a:pPr>
              <a:r>
                <a:rPr lang="zh-CN" altLang="en-US" sz="1800" b="1">
                  <a:solidFill>
                    <a:srgbClr val="CC0066"/>
                  </a:solidFill>
                  <a:ea typeface="黑体" pitchFamily="2" charset="-122"/>
                </a:rPr>
                <a:t>心室收缩期</a:t>
              </a:r>
              <a:r>
                <a:rPr lang="en-US" altLang="zh-CN" sz="1800" b="1">
                  <a:solidFill>
                    <a:srgbClr val="CC0066"/>
                  </a:solidFill>
                  <a:ea typeface="黑体" pitchFamily="2" charset="-122"/>
                </a:rPr>
                <a:t>0.3</a:t>
              </a:r>
              <a:r>
                <a:rPr lang="zh-CN" altLang="en-US" sz="1800" b="1">
                  <a:solidFill>
                    <a:srgbClr val="CC0066"/>
                  </a:solidFill>
                  <a:ea typeface="黑体" pitchFamily="2" charset="-122"/>
                </a:rPr>
                <a:t>秒</a:t>
              </a:r>
            </a:p>
          </p:txBody>
        </p:sp>
        <p:sp>
          <p:nvSpPr>
            <p:cNvPr id="100387" name="Line 1059"/>
            <p:cNvSpPr>
              <a:spLocks noChangeShapeType="1"/>
            </p:cNvSpPr>
            <p:nvPr/>
          </p:nvSpPr>
          <p:spPr bwMode="auto">
            <a:xfrm flipV="1">
              <a:off x="4840" y="2400"/>
              <a:ext cx="0" cy="576"/>
            </a:xfrm>
            <a:prstGeom prst="line">
              <a:avLst/>
            </a:prstGeom>
            <a:noFill/>
            <a:ln w="28575">
              <a:solidFill>
                <a:schemeClr val="tx1"/>
              </a:solidFill>
              <a:round/>
              <a:headEnd/>
              <a:tailEnd type="triangle" w="med" len="med"/>
            </a:ln>
            <a:effectLst/>
          </p:spPr>
          <p:txBody>
            <a:bodyPr/>
            <a:lstStyle/>
            <a:p>
              <a:endParaRPr lang="en-US"/>
            </a:p>
          </p:txBody>
        </p:sp>
        <p:sp>
          <p:nvSpPr>
            <p:cNvPr id="100388" name="Rectangle 1060"/>
            <p:cNvSpPr>
              <a:spLocks noChangeArrowheads="1"/>
            </p:cNvSpPr>
            <p:nvPr/>
          </p:nvSpPr>
          <p:spPr bwMode="auto">
            <a:xfrm>
              <a:off x="4362" y="3034"/>
              <a:ext cx="1172" cy="237"/>
            </a:xfrm>
            <a:prstGeom prst="rect">
              <a:avLst/>
            </a:prstGeom>
            <a:noFill/>
            <a:ln w="9525">
              <a:solidFill>
                <a:schemeClr val="tx1"/>
              </a:solidFill>
              <a:miter lim="800000"/>
              <a:headEnd/>
              <a:tailEnd/>
            </a:ln>
            <a:effectLst/>
          </p:spPr>
          <p:txBody>
            <a:bodyPr wrap="none">
              <a:spAutoFit/>
            </a:bodyPr>
            <a:lstStyle/>
            <a:p>
              <a:pPr algn="l"/>
              <a:r>
                <a:rPr lang="zh-CN" altLang="en-US" sz="1800" b="1">
                  <a:ea typeface="黑体" pitchFamily="2" charset="-122"/>
                </a:rPr>
                <a:t>心室舒张期</a:t>
              </a:r>
              <a:r>
                <a:rPr lang="en-US" altLang="zh-CN" sz="1800" b="1">
                  <a:ea typeface="黑体" pitchFamily="2" charset="-122"/>
                </a:rPr>
                <a:t>0.5</a:t>
              </a:r>
              <a:r>
                <a:rPr lang="zh-CN" altLang="en-US" sz="1800" b="1">
                  <a:ea typeface="黑体" pitchFamily="2" charset="-122"/>
                </a:rPr>
                <a:t>秒</a:t>
              </a:r>
            </a:p>
          </p:txBody>
        </p:sp>
      </p:grpSp>
      <p:sp>
        <p:nvSpPr>
          <p:cNvPr id="100389" name="Rectangle 1061"/>
          <p:cNvSpPr>
            <a:spLocks noChangeArrowheads="1"/>
          </p:cNvSpPr>
          <p:nvPr/>
        </p:nvSpPr>
        <p:spPr bwMode="auto">
          <a:xfrm>
            <a:off x="1662113" y="2819400"/>
            <a:ext cx="981075" cy="485775"/>
          </a:xfrm>
          <a:prstGeom prst="rect">
            <a:avLst/>
          </a:prstGeom>
          <a:noFill/>
          <a:ln w="28575">
            <a:solidFill>
              <a:srgbClr val="CC0066"/>
            </a:solidFill>
            <a:prstDash val="sysDot"/>
            <a:miter lim="800000"/>
            <a:headEnd/>
            <a:tailEnd/>
          </a:ln>
          <a:effectLst/>
        </p:spPr>
        <p:txBody>
          <a:bodyPr wrap="none">
            <a:spAutoFit/>
          </a:bodyPr>
          <a:lstStyle/>
          <a:p>
            <a:r>
              <a:rPr lang="en-US" altLang="zh-CN" sz="2400" b="1" dirty="0">
                <a:latin typeface="黑体" pitchFamily="2" charset="-122"/>
                <a:ea typeface="黑体" pitchFamily="2" charset="-122"/>
              </a:rPr>
              <a:t>0.8</a:t>
            </a:r>
            <a:r>
              <a:rPr lang="zh-CN" altLang="en-US" sz="2400" b="1" dirty="0">
                <a:latin typeface="黑体" pitchFamily="2" charset="-122"/>
                <a:ea typeface="黑体" pitchFamily="2" charset="-122"/>
              </a:rPr>
              <a:t>秒</a:t>
            </a:r>
          </a:p>
        </p:txBody>
      </p:sp>
      <p:sp>
        <p:nvSpPr>
          <p:cNvPr id="100392" name="Line 1064"/>
          <p:cNvSpPr>
            <a:spLocks noChangeShapeType="1"/>
          </p:cNvSpPr>
          <p:nvPr/>
        </p:nvSpPr>
        <p:spPr bwMode="auto">
          <a:xfrm>
            <a:off x="1066800" y="3505200"/>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100395" name="Line 1067"/>
          <p:cNvSpPr>
            <a:spLocks noChangeShapeType="1"/>
          </p:cNvSpPr>
          <p:nvPr/>
        </p:nvSpPr>
        <p:spPr bwMode="auto">
          <a:xfrm flipV="1">
            <a:off x="2209800" y="3505200"/>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100396" name="Line 1068"/>
          <p:cNvSpPr>
            <a:spLocks noChangeShapeType="1"/>
          </p:cNvSpPr>
          <p:nvPr/>
        </p:nvSpPr>
        <p:spPr bwMode="auto">
          <a:xfrm>
            <a:off x="3733800" y="3505200"/>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100398" name="Text Box 1070"/>
          <p:cNvSpPr txBox="1">
            <a:spLocks noChangeArrowheads="1"/>
          </p:cNvSpPr>
          <p:nvPr/>
        </p:nvSpPr>
        <p:spPr bwMode="auto">
          <a:xfrm>
            <a:off x="5181600" y="3657600"/>
            <a:ext cx="3581400" cy="2589213"/>
          </a:xfrm>
          <a:prstGeom prst="rect">
            <a:avLst/>
          </a:prstGeom>
          <a:noFill/>
          <a:ln w="28575">
            <a:noFill/>
            <a:miter lim="800000"/>
            <a:headEnd/>
            <a:tailEnd/>
          </a:ln>
          <a:effectLst/>
        </p:spPr>
        <p:txBody>
          <a:bodyPr>
            <a:spAutoFit/>
          </a:bodyPr>
          <a:lstStyle/>
          <a:p>
            <a:pPr algn="l">
              <a:lnSpc>
                <a:spcPct val="160000"/>
              </a:lnSpc>
              <a:spcBef>
                <a:spcPct val="50000"/>
              </a:spcBef>
            </a:pPr>
            <a:r>
              <a:rPr lang="en-US" altLang="zh-CN" sz="2000" b="1">
                <a:ea typeface="黑体" pitchFamily="2" charset="-122"/>
              </a:rPr>
              <a:t>       </a:t>
            </a:r>
            <a:r>
              <a:rPr lang="zh-CN" altLang="en-US" sz="2000" b="1">
                <a:ea typeface="黑体" pitchFamily="2" charset="-122"/>
              </a:rPr>
              <a:t>心房和心室有共同的舒张期</a:t>
            </a:r>
            <a:r>
              <a:rPr lang="en-US" altLang="zh-CN" sz="2000" b="1">
                <a:ea typeface="黑体" pitchFamily="2" charset="-122"/>
              </a:rPr>
              <a:t>0.4</a:t>
            </a:r>
            <a:r>
              <a:rPr lang="zh-CN" altLang="en-US" sz="2000" b="1">
                <a:ea typeface="黑体" pitchFamily="2" charset="-122"/>
              </a:rPr>
              <a:t>秒，由此可见每次收缩后有充分的舒张时间使心脏得以休息。</a:t>
            </a:r>
          </a:p>
          <a:p>
            <a:pPr>
              <a:spcBef>
                <a:spcPct val="50000"/>
              </a:spcBef>
            </a:pPr>
            <a:endParaRPr lang="zh-CN" altLang="en-US" sz="24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2844" y="142852"/>
            <a:ext cx="5819775" cy="609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071538" y="785794"/>
            <a:ext cx="6134100" cy="4095750"/>
          </a:xfrm>
          <a:prstGeom prst="rect">
            <a:avLst/>
          </a:prstGeom>
          <a:noFill/>
          <a:ln w="9525">
            <a:noFill/>
            <a:miter lim="800000"/>
            <a:headEnd/>
            <a:tailEnd/>
          </a:ln>
          <a:effectLst/>
        </p:spPr>
      </p:pic>
      <p:grpSp>
        <p:nvGrpSpPr>
          <p:cNvPr id="8" name="组合 7"/>
          <p:cNvGrpSpPr/>
          <p:nvPr/>
        </p:nvGrpSpPr>
        <p:grpSpPr>
          <a:xfrm>
            <a:off x="928662" y="4786322"/>
            <a:ext cx="7534275" cy="1905000"/>
            <a:chOff x="928662" y="4786322"/>
            <a:chExt cx="7534275" cy="1905000"/>
          </a:xfrm>
        </p:grpSpPr>
        <p:pic>
          <p:nvPicPr>
            <p:cNvPr id="1029" name="Picture 5"/>
            <p:cNvPicPr>
              <a:picLocks noChangeAspect="1" noChangeArrowheads="1"/>
            </p:cNvPicPr>
            <p:nvPr/>
          </p:nvPicPr>
          <p:blipFill>
            <a:blip r:embed="rId4"/>
            <a:srcRect/>
            <a:stretch>
              <a:fillRect/>
            </a:stretch>
          </p:blipFill>
          <p:spPr bwMode="auto">
            <a:xfrm>
              <a:off x="928662" y="4786322"/>
              <a:ext cx="7534275" cy="1905000"/>
            </a:xfrm>
            <a:prstGeom prst="rect">
              <a:avLst/>
            </a:prstGeom>
            <a:noFill/>
            <a:ln w="9525">
              <a:noFill/>
              <a:miter lim="800000"/>
              <a:headEnd/>
              <a:tailEnd/>
            </a:ln>
            <a:effectLst/>
          </p:spPr>
        </p:pic>
        <p:sp>
          <p:nvSpPr>
            <p:cNvPr id="7" name="矩形 6"/>
            <p:cNvSpPr/>
            <p:nvPr/>
          </p:nvSpPr>
          <p:spPr>
            <a:xfrm>
              <a:off x="4214810" y="6429396"/>
              <a:ext cx="4071966"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28"/>
          <p:cNvPicPr>
            <a:picLocks noChangeAspect="1" noChangeArrowheads="1"/>
          </p:cNvPicPr>
          <p:nvPr/>
        </p:nvPicPr>
        <p:blipFill>
          <a:blip r:embed="rId2"/>
          <a:srcRect/>
          <a:stretch>
            <a:fillRect/>
          </a:stretch>
        </p:blipFill>
        <p:spPr bwMode="auto">
          <a:xfrm>
            <a:off x="971550" y="630238"/>
            <a:ext cx="8172450" cy="5675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33400" y="685800"/>
            <a:ext cx="8077200" cy="457200"/>
          </a:xfrm>
          <a:prstGeom prst="rect">
            <a:avLst/>
          </a:prstGeom>
          <a:noFill/>
          <a:ln w="9525">
            <a:noFill/>
            <a:miter lim="800000"/>
            <a:headEnd/>
            <a:tailEnd/>
          </a:ln>
          <a:effectLst/>
        </p:spPr>
        <p:txBody>
          <a:bodyPr>
            <a:spAutoFit/>
          </a:bodyPr>
          <a:lstStyle/>
          <a:p>
            <a:pPr algn="l">
              <a:spcBef>
                <a:spcPct val="50000"/>
              </a:spcBef>
            </a:pPr>
            <a:endParaRPr lang="en-US" sz="2400"/>
          </a:p>
        </p:txBody>
      </p:sp>
      <p:sp>
        <p:nvSpPr>
          <p:cNvPr id="29699" name="Text Box 3"/>
          <p:cNvSpPr txBox="1">
            <a:spLocks noChangeArrowheads="1"/>
          </p:cNvSpPr>
          <p:nvPr/>
        </p:nvSpPr>
        <p:spPr bwMode="auto">
          <a:xfrm>
            <a:off x="357158" y="381000"/>
            <a:ext cx="8177242" cy="1754326"/>
          </a:xfrm>
          <a:prstGeom prst="rect">
            <a:avLst/>
          </a:prstGeom>
          <a:noFill/>
          <a:ln w="9525">
            <a:noFill/>
            <a:miter lim="800000"/>
            <a:headEnd/>
            <a:tailEnd/>
          </a:ln>
          <a:effectLst/>
        </p:spPr>
        <p:txBody>
          <a:bodyPr wrap="square">
            <a:spAutoFit/>
          </a:bodyPr>
          <a:lstStyle/>
          <a:p>
            <a:pPr lvl="1" algn="just">
              <a:lnSpc>
                <a:spcPct val="150000"/>
              </a:lnSpc>
            </a:pPr>
            <a:r>
              <a:rPr lang="zh-CN" altLang="en-US" b="1" dirty="0">
                <a:latin typeface="黑体" pitchFamily="2" charset="-122"/>
                <a:ea typeface="黑体" pitchFamily="2" charset="-122"/>
              </a:rPr>
              <a:t>（</a:t>
            </a:r>
            <a:r>
              <a:rPr lang="en-US" altLang="zh-CN" b="1" dirty="0">
                <a:latin typeface="黑体" pitchFamily="2" charset="-122"/>
                <a:ea typeface="黑体" pitchFamily="2" charset="-122"/>
              </a:rPr>
              <a:t>1</a:t>
            </a:r>
            <a:r>
              <a:rPr lang="zh-CN" altLang="en-US" b="1" dirty="0">
                <a:latin typeface="黑体" pitchFamily="2" charset="-122"/>
                <a:ea typeface="黑体" pitchFamily="2" charset="-122"/>
              </a:rPr>
              <a:t>）</a:t>
            </a:r>
            <a:r>
              <a:rPr lang="en-US" altLang="zh-CN" b="1" dirty="0">
                <a:latin typeface="黑体" pitchFamily="2" charset="-122"/>
                <a:ea typeface="黑体" pitchFamily="2" charset="-122"/>
              </a:rPr>
              <a:t>AB</a:t>
            </a:r>
            <a:r>
              <a:rPr lang="zh-CN" altLang="en-US" b="1" dirty="0">
                <a:latin typeface="黑体" pitchFamily="2" charset="-122"/>
                <a:ea typeface="黑体" pitchFamily="2" charset="-122"/>
              </a:rPr>
              <a:t>段表示心室充盈期或舒张期。充盈期从</a:t>
            </a:r>
            <a:r>
              <a:rPr lang="en-US" altLang="zh-CN" b="1" dirty="0">
                <a:latin typeface="黑体" pitchFamily="2" charset="-122"/>
                <a:ea typeface="黑体" pitchFamily="2" charset="-122"/>
              </a:rPr>
              <a:t>A</a:t>
            </a:r>
            <a:r>
              <a:rPr lang="zh-CN" altLang="en-US" b="1" dirty="0">
                <a:latin typeface="黑体" pitchFamily="2" charset="-122"/>
                <a:ea typeface="黑体" pitchFamily="2" charset="-122"/>
              </a:rPr>
              <a:t>点开始，在</a:t>
            </a:r>
            <a:r>
              <a:rPr lang="en-US" altLang="zh-CN" b="1" dirty="0">
                <a:latin typeface="黑体" pitchFamily="2" charset="-122"/>
                <a:ea typeface="黑体" pitchFamily="2" charset="-122"/>
              </a:rPr>
              <a:t>A</a:t>
            </a:r>
            <a:r>
              <a:rPr lang="zh-CN" altLang="en-US" b="1" dirty="0">
                <a:latin typeface="黑体" pitchFamily="2" charset="-122"/>
                <a:ea typeface="黑体" pitchFamily="2" charset="-122"/>
              </a:rPr>
              <a:t>点处，二尖瓣开启，此时心室处于舒张状态，心肌松弛，</a:t>
            </a:r>
            <a:r>
              <a:rPr lang="zh-CN" altLang="en-US" b="1" dirty="0">
                <a:solidFill>
                  <a:srgbClr val="FF0000"/>
                </a:solidFill>
                <a:latin typeface="黑体" pitchFamily="2" charset="-122"/>
                <a:ea typeface="黑体" pitchFamily="2" charset="-122"/>
              </a:rPr>
              <a:t>心房向心室充血</a:t>
            </a:r>
            <a:r>
              <a:rPr lang="zh-CN" altLang="en-US" b="1" dirty="0">
                <a:latin typeface="黑体" pitchFamily="2" charset="-122"/>
                <a:ea typeface="黑体" pitchFamily="2" charset="-122"/>
              </a:rPr>
              <a:t>，使其达到</a:t>
            </a:r>
            <a:r>
              <a:rPr lang="en-US" altLang="zh-CN" b="1" dirty="0">
                <a:latin typeface="黑体" pitchFamily="2" charset="-122"/>
                <a:ea typeface="黑体" pitchFamily="2" charset="-122"/>
              </a:rPr>
              <a:t>B</a:t>
            </a:r>
            <a:r>
              <a:rPr lang="zh-CN" altLang="en-US" b="1" dirty="0">
                <a:latin typeface="黑体" pitchFamily="2" charset="-122"/>
                <a:ea typeface="黑体" pitchFamily="2" charset="-122"/>
              </a:rPr>
              <a:t>点，这时心室容积到最大，称为舒张期末容积</a:t>
            </a:r>
            <a:r>
              <a:rPr lang="en-US" altLang="zh-CN" b="1" i="1" dirty="0" err="1">
                <a:latin typeface="黑体" pitchFamily="2" charset="-122"/>
                <a:ea typeface="黑体" pitchFamily="2" charset="-122"/>
              </a:rPr>
              <a:t>V</a:t>
            </a:r>
            <a:r>
              <a:rPr lang="en-US" altLang="zh-CN" b="1" i="1" baseline="-25000" dirty="0" err="1">
                <a:latin typeface="黑体" pitchFamily="2" charset="-122"/>
                <a:ea typeface="黑体" pitchFamily="2" charset="-122"/>
              </a:rPr>
              <a:t>ed</a:t>
            </a:r>
            <a:r>
              <a:rPr lang="zh-CN" altLang="en-US" b="1" dirty="0">
                <a:latin typeface="黑体" pitchFamily="2" charset="-122"/>
                <a:ea typeface="黑体" pitchFamily="2" charset="-122"/>
              </a:rPr>
              <a:t>，而压力仅有少许上升直达到舒张期末压力</a:t>
            </a:r>
            <a:r>
              <a:rPr lang="en-US" altLang="zh-CN" b="1" i="1" dirty="0" err="1">
                <a:latin typeface="黑体" pitchFamily="2" charset="-122"/>
                <a:ea typeface="黑体" pitchFamily="2" charset="-122"/>
              </a:rPr>
              <a:t>p</a:t>
            </a:r>
            <a:r>
              <a:rPr lang="en-US" altLang="zh-CN" b="1" i="1" baseline="-25000" dirty="0" err="1">
                <a:latin typeface="黑体" pitchFamily="2" charset="-122"/>
                <a:ea typeface="黑体" pitchFamily="2" charset="-122"/>
              </a:rPr>
              <a:t>ed</a:t>
            </a:r>
            <a:r>
              <a:rPr lang="zh-CN" altLang="en-US" b="1" dirty="0">
                <a:latin typeface="黑体" pitchFamily="2" charset="-122"/>
                <a:ea typeface="黑体" pitchFamily="2" charset="-122"/>
              </a:rPr>
              <a:t>。在</a:t>
            </a:r>
            <a:r>
              <a:rPr lang="en-US" altLang="zh-CN" b="1" dirty="0">
                <a:latin typeface="黑体" pitchFamily="2" charset="-122"/>
                <a:ea typeface="黑体" pitchFamily="2" charset="-122"/>
              </a:rPr>
              <a:t>B</a:t>
            </a:r>
            <a:r>
              <a:rPr lang="zh-CN" altLang="en-US" b="1" dirty="0">
                <a:latin typeface="黑体" pitchFamily="2" charset="-122"/>
                <a:ea typeface="黑体" pitchFamily="2" charset="-122"/>
              </a:rPr>
              <a:t>点二尖瓣关闭</a:t>
            </a:r>
            <a:r>
              <a:rPr lang="zh-CN" altLang="en-US" b="1" dirty="0" smtClean="0">
                <a:latin typeface="黑体" pitchFamily="2" charset="-122"/>
                <a:ea typeface="黑体" pitchFamily="2" charset="-122"/>
              </a:rPr>
              <a:t>。</a:t>
            </a:r>
            <a:endParaRPr lang="zh-CN" altLang="en-US" b="1" dirty="0">
              <a:latin typeface="黑体" pitchFamily="2" charset="-122"/>
              <a:ea typeface="黑体" pitchFamily="2" charset="-122"/>
            </a:endParaRPr>
          </a:p>
        </p:txBody>
      </p:sp>
      <p:sp>
        <p:nvSpPr>
          <p:cNvPr id="4" name="矩形 3"/>
          <p:cNvSpPr/>
          <p:nvPr/>
        </p:nvSpPr>
        <p:spPr>
          <a:xfrm>
            <a:off x="428596" y="2285992"/>
            <a:ext cx="8143932" cy="1671227"/>
          </a:xfrm>
          <a:prstGeom prst="rect">
            <a:avLst/>
          </a:prstGeom>
        </p:spPr>
        <p:txBody>
          <a:bodyPr wrap="square">
            <a:spAutoFit/>
          </a:bodyPr>
          <a:lstStyle/>
          <a:p>
            <a:pPr lvl="1" algn="just">
              <a:lnSpc>
                <a:spcPct val="190000"/>
              </a:lnSpc>
            </a:pPr>
            <a:r>
              <a:rPr lang="en-US" altLang="zh-CN" b="1" dirty="0" smtClean="0">
                <a:latin typeface="黑体" pitchFamily="2" charset="-122"/>
                <a:ea typeface="黑体" pitchFamily="2" charset="-122"/>
              </a:rPr>
              <a:t>(2</a:t>
            </a:r>
            <a:r>
              <a:rPr lang="zh-CN" altLang="en-US" b="1" dirty="0" smtClean="0">
                <a:latin typeface="黑体" pitchFamily="2" charset="-122"/>
                <a:ea typeface="黑体" pitchFamily="2" charset="-122"/>
              </a:rPr>
              <a:t>）</a:t>
            </a:r>
            <a:r>
              <a:rPr lang="en-US" altLang="zh-CN" b="1" dirty="0" smtClean="0">
                <a:latin typeface="黑体" pitchFamily="2" charset="-122"/>
                <a:ea typeface="黑体" pitchFamily="2" charset="-122"/>
              </a:rPr>
              <a:t>BC</a:t>
            </a:r>
            <a:r>
              <a:rPr lang="zh-CN" altLang="en-US" b="1" dirty="0" smtClean="0">
                <a:latin typeface="黑体" pitchFamily="2" charset="-122"/>
                <a:ea typeface="黑体" pitchFamily="2" charset="-122"/>
              </a:rPr>
              <a:t>段表示心室的等容收缩期。从二尖瓣关闭的</a:t>
            </a:r>
            <a:r>
              <a:rPr lang="en-US" altLang="zh-CN" b="1" dirty="0" smtClean="0">
                <a:latin typeface="黑体" pitchFamily="2" charset="-122"/>
                <a:ea typeface="黑体" pitchFamily="2" charset="-122"/>
              </a:rPr>
              <a:t>B</a:t>
            </a:r>
            <a:r>
              <a:rPr lang="zh-CN" altLang="en-US" b="1" dirty="0" smtClean="0">
                <a:latin typeface="黑体" pitchFamily="2" charset="-122"/>
                <a:ea typeface="黑体" pitchFamily="2" charset="-122"/>
              </a:rPr>
              <a:t>点开始到</a:t>
            </a:r>
            <a:r>
              <a:rPr lang="en-US" altLang="zh-CN" b="1" dirty="0" smtClean="0">
                <a:latin typeface="黑体" pitchFamily="2" charset="-122"/>
                <a:ea typeface="黑体" pitchFamily="2" charset="-122"/>
              </a:rPr>
              <a:t>C</a:t>
            </a:r>
            <a:r>
              <a:rPr lang="zh-CN" altLang="en-US" b="1" dirty="0" smtClean="0">
                <a:latin typeface="黑体" pitchFamily="2" charset="-122"/>
                <a:ea typeface="黑体" pitchFamily="2" charset="-122"/>
              </a:rPr>
              <a:t>点是心室的等容收缩期。在</a:t>
            </a:r>
            <a:r>
              <a:rPr lang="en-US" altLang="zh-CN" b="1" dirty="0" smtClean="0">
                <a:latin typeface="黑体" pitchFamily="2" charset="-122"/>
                <a:ea typeface="黑体" pitchFamily="2" charset="-122"/>
              </a:rPr>
              <a:t>BC</a:t>
            </a:r>
            <a:r>
              <a:rPr lang="zh-CN" altLang="en-US" b="1" dirty="0" smtClean="0">
                <a:latin typeface="黑体" pitchFamily="2" charset="-122"/>
                <a:ea typeface="黑体" pitchFamily="2" charset="-122"/>
              </a:rPr>
              <a:t>段，心室收缩使心室压力急剧上升，但由于</a:t>
            </a:r>
            <a:r>
              <a:rPr lang="zh-CN" altLang="en-US" b="1" dirty="0" smtClean="0">
                <a:solidFill>
                  <a:srgbClr val="FF0000"/>
                </a:solidFill>
                <a:latin typeface="黑体" pitchFamily="2" charset="-122"/>
                <a:ea typeface="黑体" pitchFamily="2" charset="-122"/>
              </a:rPr>
              <a:t>主动脉瓣</a:t>
            </a:r>
            <a:r>
              <a:rPr lang="zh-CN" altLang="en-US" b="1" dirty="0" smtClean="0">
                <a:latin typeface="黑体" pitchFamily="2" charset="-122"/>
                <a:ea typeface="黑体" pitchFamily="2" charset="-122"/>
              </a:rPr>
              <a:t>尚未开启，所以心室容积不变。</a:t>
            </a:r>
            <a:endParaRPr lang="zh-CN" altLang="en-US" b="1" dirty="0">
              <a:latin typeface="黑体" pitchFamily="2" charset="-122"/>
              <a:ea typeface="黑体" pitchFamily="2" charset="-122"/>
            </a:endParaRPr>
          </a:p>
        </p:txBody>
      </p:sp>
      <p:sp>
        <p:nvSpPr>
          <p:cNvPr id="5" name="Text Box 2"/>
          <p:cNvSpPr txBox="1">
            <a:spLocks noChangeArrowheads="1"/>
          </p:cNvSpPr>
          <p:nvPr/>
        </p:nvSpPr>
        <p:spPr bwMode="auto">
          <a:xfrm>
            <a:off x="357158" y="4214818"/>
            <a:ext cx="8320118" cy="1588127"/>
          </a:xfrm>
          <a:prstGeom prst="rect">
            <a:avLst/>
          </a:prstGeom>
          <a:noFill/>
          <a:ln w="9525">
            <a:noFill/>
            <a:miter lim="800000"/>
            <a:headEnd/>
            <a:tailEnd/>
          </a:ln>
          <a:effectLst/>
        </p:spPr>
        <p:txBody>
          <a:bodyPr wrap="square">
            <a:spAutoFit/>
          </a:bodyPr>
          <a:lstStyle/>
          <a:p>
            <a:pPr lvl="1" algn="just">
              <a:lnSpc>
                <a:spcPct val="180000"/>
              </a:lnSpc>
            </a:pPr>
            <a:r>
              <a:rPr lang="zh-CN" altLang="en-US" b="1" dirty="0">
                <a:latin typeface="黑体" pitchFamily="2" charset="-122"/>
                <a:ea typeface="黑体" pitchFamily="2" charset="-122"/>
              </a:rPr>
              <a:t>（</a:t>
            </a:r>
            <a:r>
              <a:rPr lang="en-US" altLang="zh-CN" b="1" dirty="0">
                <a:latin typeface="黑体" pitchFamily="2" charset="-122"/>
                <a:ea typeface="黑体" pitchFamily="2" charset="-122"/>
              </a:rPr>
              <a:t>3</a:t>
            </a:r>
            <a:r>
              <a:rPr lang="zh-CN" altLang="en-US" b="1" dirty="0">
                <a:latin typeface="黑体" pitchFamily="2" charset="-122"/>
                <a:ea typeface="黑体" pitchFamily="2" charset="-122"/>
              </a:rPr>
              <a:t>）</a:t>
            </a:r>
            <a:r>
              <a:rPr lang="en-US" altLang="zh-CN" b="1" dirty="0">
                <a:latin typeface="黑体" pitchFamily="2" charset="-122"/>
                <a:ea typeface="黑体" pitchFamily="2" charset="-122"/>
              </a:rPr>
              <a:t>CD</a:t>
            </a:r>
            <a:r>
              <a:rPr lang="zh-CN" altLang="en-US" b="1" dirty="0">
                <a:latin typeface="黑体" pitchFamily="2" charset="-122"/>
                <a:ea typeface="黑体" pitchFamily="2" charset="-122"/>
              </a:rPr>
              <a:t>段表示心室射血期或收缩期。从</a:t>
            </a:r>
            <a:r>
              <a:rPr lang="zh-CN" altLang="en-US" b="1" dirty="0">
                <a:solidFill>
                  <a:srgbClr val="FF0000"/>
                </a:solidFill>
                <a:latin typeface="黑体" pitchFamily="2" charset="-122"/>
                <a:ea typeface="黑体" pitchFamily="2" charset="-122"/>
              </a:rPr>
              <a:t>主动脉瓣开</a:t>
            </a:r>
            <a:r>
              <a:rPr lang="zh-CN" altLang="en-US" b="1" dirty="0">
                <a:latin typeface="黑体" pitchFamily="2" charset="-122"/>
                <a:ea typeface="黑体" pitchFamily="2" charset="-122"/>
              </a:rPr>
              <a:t>启的</a:t>
            </a:r>
            <a:r>
              <a:rPr lang="en-US" altLang="zh-CN" b="1" dirty="0">
                <a:latin typeface="黑体" pitchFamily="2" charset="-122"/>
                <a:ea typeface="黑体" pitchFamily="2" charset="-122"/>
              </a:rPr>
              <a:t>C</a:t>
            </a:r>
            <a:r>
              <a:rPr lang="zh-CN" altLang="en-US" b="1" dirty="0">
                <a:latin typeface="黑体" pitchFamily="2" charset="-122"/>
                <a:ea typeface="黑体" pitchFamily="2" charset="-122"/>
              </a:rPr>
              <a:t>点开始，心室收缩将血液射入主动脉，心室容积减小到</a:t>
            </a:r>
            <a:r>
              <a:rPr lang="en-US" altLang="zh-CN" b="1" dirty="0">
                <a:latin typeface="黑体" pitchFamily="2" charset="-122"/>
                <a:ea typeface="黑体" pitchFamily="2" charset="-122"/>
              </a:rPr>
              <a:t>D</a:t>
            </a:r>
            <a:r>
              <a:rPr lang="zh-CN" altLang="en-US" b="1" dirty="0">
                <a:latin typeface="黑体" pitchFamily="2" charset="-122"/>
                <a:ea typeface="黑体" pitchFamily="2" charset="-122"/>
              </a:rPr>
              <a:t>点所对应的容积值，这称为收缩期末容积</a:t>
            </a:r>
            <a:r>
              <a:rPr lang="en-US" altLang="zh-CN" b="1" dirty="0" err="1">
                <a:latin typeface="黑体" pitchFamily="2" charset="-122"/>
                <a:ea typeface="黑体" pitchFamily="2" charset="-122"/>
              </a:rPr>
              <a:t>V</a:t>
            </a:r>
            <a:r>
              <a:rPr lang="en-US" altLang="zh-CN" b="1" baseline="-25000" dirty="0" err="1">
                <a:latin typeface="黑体" pitchFamily="2" charset="-122"/>
                <a:ea typeface="黑体" pitchFamily="2" charset="-122"/>
              </a:rPr>
              <a:t>es</a:t>
            </a:r>
            <a:r>
              <a:rPr lang="zh-CN" altLang="en-US" b="1" dirty="0">
                <a:latin typeface="黑体" pitchFamily="2" charset="-122"/>
                <a:ea typeface="黑体" pitchFamily="2" charset="-122"/>
              </a:rPr>
              <a:t>，</a:t>
            </a:r>
            <a:r>
              <a:rPr lang="en-US" altLang="zh-CN" b="1" dirty="0">
                <a:latin typeface="黑体" pitchFamily="2" charset="-122"/>
                <a:ea typeface="黑体" pitchFamily="2" charset="-122"/>
              </a:rPr>
              <a:t>D</a:t>
            </a:r>
            <a:r>
              <a:rPr lang="zh-CN" altLang="en-US" b="1" dirty="0">
                <a:latin typeface="黑体" pitchFamily="2" charset="-122"/>
                <a:ea typeface="黑体" pitchFamily="2" charset="-122"/>
              </a:rPr>
              <a:t>点所对应的压力称为收缩期末压力</a:t>
            </a:r>
            <a:r>
              <a:rPr lang="en-US" altLang="zh-CN" b="1" dirty="0" err="1">
                <a:latin typeface="黑体" pitchFamily="2" charset="-122"/>
                <a:ea typeface="黑体" pitchFamily="2" charset="-122"/>
              </a:rPr>
              <a:t>P</a:t>
            </a:r>
            <a:r>
              <a:rPr lang="en-US" altLang="zh-CN" b="1" baseline="-25000" dirty="0" err="1">
                <a:latin typeface="黑体" pitchFamily="2" charset="-122"/>
                <a:ea typeface="黑体" pitchFamily="2" charset="-122"/>
              </a:rPr>
              <a:t>es</a:t>
            </a:r>
            <a:r>
              <a:rPr lang="zh-CN" altLang="en-US" b="1" dirty="0" smtClean="0">
                <a:latin typeface="黑体" pitchFamily="2" charset="-122"/>
                <a:ea typeface="黑体" pitchFamily="2" charset="-122"/>
              </a:rPr>
              <a:t>。</a:t>
            </a:r>
            <a:endParaRPr lang="zh-CN" altLang="en-US" b="1"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4800" y="533400"/>
            <a:ext cx="8305800" cy="1505027"/>
          </a:xfrm>
          <a:prstGeom prst="rect">
            <a:avLst/>
          </a:prstGeom>
          <a:noFill/>
          <a:ln w="9525">
            <a:noFill/>
            <a:miter lim="800000"/>
            <a:headEnd/>
            <a:tailEnd/>
          </a:ln>
          <a:effectLst/>
        </p:spPr>
        <p:txBody>
          <a:bodyPr>
            <a:spAutoFit/>
          </a:bodyPr>
          <a:lstStyle/>
          <a:p>
            <a:pPr lvl="1" algn="just">
              <a:lnSpc>
                <a:spcPct val="170000"/>
              </a:lnSpc>
            </a:pPr>
            <a:r>
              <a:rPr lang="zh-CN" altLang="en-US" b="1" dirty="0">
                <a:latin typeface="黑体" pitchFamily="2" charset="-122"/>
                <a:ea typeface="黑体" pitchFamily="2" charset="-122"/>
              </a:rPr>
              <a:t>（</a:t>
            </a:r>
            <a:r>
              <a:rPr lang="en-US" altLang="zh-CN" b="1" dirty="0">
                <a:latin typeface="黑体" pitchFamily="2" charset="-122"/>
                <a:ea typeface="黑体" pitchFamily="2" charset="-122"/>
              </a:rPr>
              <a:t>4</a:t>
            </a:r>
            <a:r>
              <a:rPr lang="zh-CN" altLang="en-US" b="1" dirty="0" smtClean="0">
                <a:latin typeface="黑体" pitchFamily="2" charset="-122"/>
                <a:ea typeface="黑体" pitchFamily="2" charset="-122"/>
              </a:rPr>
              <a:t>）</a:t>
            </a:r>
            <a:r>
              <a:rPr lang="en-US" altLang="zh-CN" b="1" dirty="0" smtClean="0">
                <a:latin typeface="黑体" pitchFamily="2" charset="-122"/>
                <a:ea typeface="黑体" pitchFamily="2" charset="-122"/>
              </a:rPr>
              <a:t>DA</a:t>
            </a:r>
            <a:r>
              <a:rPr lang="zh-CN" altLang="en-US" b="1" dirty="0">
                <a:latin typeface="黑体" pitchFamily="2" charset="-122"/>
                <a:ea typeface="黑体" pitchFamily="2" charset="-122"/>
              </a:rPr>
              <a:t>段表示心室的等容舒张期，从</a:t>
            </a:r>
            <a:r>
              <a:rPr lang="zh-CN" altLang="en-US" b="1" dirty="0">
                <a:solidFill>
                  <a:srgbClr val="FF0000"/>
                </a:solidFill>
                <a:latin typeface="黑体" pitchFamily="2" charset="-122"/>
                <a:ea typeface="黑体" pitchFamily="2" charset="-122"/>
              </a:rPr>
              <a:t>主动脉瓣关闭</a:t>
            </a:r>
            <a:r>
              <a:rPr lang="zh-CN" altLang="en-US" b="1" dirty="0">
                <a:latin typeface="黑体" pitchFamily="2" charset="-122"/>
                <a:ea typeface="黑体" pitchFamily="2" charset="-122"/>
              </a:rPr>
              <a:t>的</a:t>
            </a:r>
            <a:r>
              <a:rPr lang="en-US" altLang="zh-CN" b="1" dirty="0">
                <a:latin typeface="黑体" pitchFamily="2" charset="-122"/>
                <a:ea typeface="黑体" pitchFamily="2" charset="-122"/>
              </a:rPr>
              <a:t>D</a:t>
            </a:r>
            <a:r>
              <a:rPr lang="zh-CN" altLang="en-US" b="1" dirty="0">
                <a:latin typeface="黑体" pitchFamily="2" charset="-122"/>
                <a:ea typeface="黑体" pitchFamily="2" charset="-122"/>
              </a:rPr>
              <a:t>点开始，心室舒张，压力下降，</a:t>
            </a:r>
            <a:r>
              <a:rPr lang="zh-CN" altLang="en-US" b="1" dirty="0">
                <a:solidFill>
                  <a:srgbClr val="FF0000"/>
                </a:solidFill>
                <a:latin typeface="黑体" pitchFamily="2" charset="-122"/>
                <a:ea typeface="黑体" pitchFamily="2" charset="-122"/>
              </a:rPr>
              <a:t>但心室的容积保持不变</a:t>
            </a:r>
            <a:r>
              <a:rPr lang="zh-CN" altLang="en-US" b="1" dirty="0">
                <a:latin typeface="黑体" pitchFamily="2" charset="-122"/>
                <a:ea typeface="黑体" pitchFamily="2" charset="-122"/>
              </a:rPr>
              <a:t>，这称为等容舒张期。在</a:t>
            </a:r>
            <a:r>
              <a:rPr lang="en-US" altLang="zh-CN" b="1" dirty="0">
                <a:latin typeface="黑体" pitchFamily="2" charset="-122"/>
                <a:ea typeface="黑体" pitchFamily="2" charset="-122"/>
              </a:rPr>
              <a:t>DA</a:t>
            </a:r>
            <a:r>
              <a:rPr lang="zh-CN" altLang="en-US" b="1" dirty="0">
                <a:latin typeface="黑体" pitchFamily="2" charset="-122"/>
                <a:ea typeface="黑体" pitchFamily="2" charset="-122"/>
              </a:rPr>
              <a:t>段，心室压力降到</a:t>
            </a:r>
            <a:r>
              <a:rPr lang="en-US" altLang="zh-CN" b="1" dirty="0">
                <a:latin typeface="黑体" pitchFamily="2" charset="-122"/>
                <a:ea typeface="黑体" pitchFamily="2" charset="-122"/>
              </a:rPr>
              <a:t>A</a:t>
            </a:r>
            <a:r>
              <a:rPr lang="zh-CN" altLang="en-US" b="1" dirty="0">
                <a:latin typeface="黑体" pitchFamily="2" charset="-122"/>
                <a:ea typeface="黑体" pitchFamily="2" charset="-122"/>
              </a:rPr>
              <a:t>点，使</a:t>
            </a:r>
            <a:r>
              <a:rPr lang="zh-CN" altLang="en-US" b="1" dirty="0">
                <a:solidFill>
                  <a:srgbClr val="FF0000"/>
                </a:solidFill>
                <a:latin typeface="黑体" pitchFamily="2" charset="-122"/>
                <a:ea typeface="黑体" pitchFamily="2" charset="-122"/>
              </a:rPr>
              <a:t>二尖瓣再次开启</a:t>
            </a:r>
            <a:r>
              <a:rPr lang="zh-CN" altLang="en-US" b="1" dirty="0">
                <a:latin typeface="黑体" pitchFamily="2" charset="-122"/>
                <a:ea typeface="黑体" pitchFamily="2" charset="-122"/>
              </a:rPr>
              <a:t>，进入下一个循环</a:t>
            </a:r>
            <a:r>
              <a:rPr lang="zh-CN" altLang="en-US" b="1" dirty="0" smtClean="0">
                <a:latin typeface="黑体" pitchFamily="2" charset="-122"/>
                <a:ea typeface="黑体" pitchFamily="2" charset="-122"/>
              </a:rPr>
              <a:t>。</a:t>
            </a:r>
            <a:endParaRPr lang="zh-CN" altLang="en-US" b="1" dirty="0">
              <a:latin typeface="黑体" pitchFamily="2" charset="-122"/>
              <a:ea typeface="黑体" pitchFamily="2" charset="-122"/>
            </a:endParaRPr>
          </a:p>
        </p:txBody>
      </p:sp>
      <p:pic>
        <p:nvPicPr>
          <p:cNvPr id="134146" name="Picture 2" descr="https://gss2.bdstatic.com/9fo3dSag_xI4khGkpoWK1HF6hhy/baike/w%3D268/sign=964dcc94cbef76093c0b9e9916dca301/95eef01f3a292df57a47641cbc315c6034a87337.jpg"/>
          <p:cNvPicPr>
            <a:picLocks noChangeAspect="1" noChangeArrowheads="1"/>
          </p:cNvPicPr>
          <p:nvPr/>
        </p:nvPicPr>
        <p:blipFill>
          <a:blip r:embed="rId2"/>
          <a:srcRect/>
          <a:stretch>
            <a:fillRect/>
          </a:stretch>
        </p:blipFill>
        <p:spPr bwMode="auto">
          <a:xfrm>
            <a:off x="2000232" y="2571744"/>
            <a:ext cx="4096458" cy="374489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57290" y="357166"/>
            <a:ext cx="6105525" cy="3590925"/>
          </a:xfrm>
          <a:prstGeom prst="rect">
            <a:avLst/>
          </a:prstGeom>
          <a:noFill/>
          <a:ln w="9525">
            <a:noFill/>
            <a:miter lim="800000"/>
            <a:headEnd/>
            <a:tailEnd/>
          </a:ln>
          <a:effectLst/>
        </p:spPr>
      </p:pic>
      <p:grpSp>
        <p:nvGrpSpPr>
          <p:cNvPr id="5" name="组合 4"/>
          <p:cNvGrpSpPr/>
          <p:nvPr/>
        </p:nvGrpSpPr>
        <p:grpSpPr>
          <a:xfrm>
            <a:off x="785786" y="4143380"/>
            <a:ext cx="7662863" cy="742950"/>
            <a:chOff x="785786" y="3929066"/>
            <a:chExt cx="7662863" cy="742950"/>
          </a:xfrm>
        </p:grpSpPr>
        <p:pic>
          <p:nvPicPr>
            <p:cNvPr id="2051" name="Picture 3"/>
            <p:cNvPicPr>
              <a:picLocks noChangeAspect="1" noChangeArrowheads="1"/>
            </p:cNvPicPr>
            <p:nvPr/>
          </p:nvPicPr>
          <p:blipFill>
            <a:blip r:embed="rId3"/>
            <a:srcRect/>
            <a:stretch>
              <a:fillRect/>
            </a:stretch>
          </p:blipFill>
          <p:spPr bwMode="auto">
            <a:xfrm>
              <a:off x="857224" y="3929066"/>
              <a:ext cx="7591425" cy="742950"/>
            </a:xfrm>
            <a:prstGeom prst="rect">
              <a:avLst/>
            </a:prstGeom>
            <a:noFill/>
            <a:ln w="9525">
              <a:noFill/>
              <a:miter lim="800000"/>
              <a:headEnd/>
              <a:tailEnd/>
            </a:ln>
            <a:effectLst/>
          </p:spPr>
        </p:pic>
        <p:sp>
          <p:nvSpPr>
            <p:cNvPr id="4" name="矩形 3"/>
            <p:cNvSpPr/>
            <p:nvPr/>
          </p:nvSpPr>
          <p:spPr>
            <a:xfrm>
              <a:off x="785786" y="3929066"/>
              <a:ext cx="3286148"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85786" y="642918"/>
            <a:ext cx="4972050" cy="8953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42910" y="2714620"/>
            <a:ext cx="7620000" cy="2438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071670" y="5143512"/>
            <a:ext cx="4733925" cy="876300"/>
          </a:xfrm>
          <a:prstGeom prst="rect">
            <a:avLst/>
          </a:prstGeom>
          <a:noFill/>
          <a:ln w="9525">
            <a:noFill/>
            <a:miter lim="800000"/>
            <a:headEnd/>
            <a:tailEnd/>
          </a:ln>
          <a:effectLst/>
        </p:spPr>
      </p:pic>
      <p:grpSp>
        <p:nvGrpSpPr>
          <p:cNvPr id="7" name="组合 6"/>
          <p:cNvGrpSpPr/>
          <p:nvPr/>
        </p:nvGrpSpPr>
        <p:grpSpPr>
          <a:xfrm>
            <a:off x="500034" y="5929330"/>
            <a:ext cx="7658100" cy="714380"/>
            <a:chOff x="500034" y="5500702"/>
            <a:chExt cx="7658100" cy="714380"/>
          </a:xfrm>
        </p:grpSpPr>
        <p:pic>
          <p:nvPicPr>
            <p:cNvPr id="1029" name="Picture 5"/>
            <p:cNvPicPr>
              <a:picLocks noChangeAspect="1" noChangeArrowheads="1"/>
            </p:cNvPicPr>
            <p:nvPr/>
          </p:nvPicPr>
          <p:blipFill>
            <a:blip r:embed="rId5"/>
            <a:srcRect/>
            <a:stretch>
              <a:fillRect/>
            </a:stretch>
          </p:blipFill>
          <p:spPr bwMode="auto">
            <a:xfrm>
              <a:off x="500034" y="5500702"/>
              <a:ext cx="7658100" cy="704850"/>
            </a:xfrm>
            <a:prstGeom prst="rect">
              <a:avLst/>
            </a:prstGeom>
            <a:noFill/>
            <a:ln w="9525">
              <a:noFill/>
              <a:miter lim="800000"/>
              <a:headEnd/>
              <a:tailEnd/>
            </a:ln>
            <a:effectLst/>
          </p:spPr>
        </p:pic>
        <p:sp>
          <p:nvSpPr>
            <p:cNvPr id="6" name="矩形 5"/>
            <p:cNvSpPr/>
            <p:nvPr/>
          </p:nvSpPr>
          <p:spPr>
            <a:xfrm>
              <a:off x="1428728" y="5857892"/>
              <a:ext cx="6715172"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7585" name="Picture 1"/>
          <p:cNvPicPr>
            <a:picLocks noChangeAspect="1" noChangeArrowheads="1"/>
          </p:cNvPicPr>
          <p:nvPr/>
        </p:nvPicPr>
        <p:blipFill>
          <a:blip r:embed="rId6"/>
          <a:srcRect/>
          <a:stretch>
            <a:fillRect/>
          </a:stretch>
        </p:blipFill>
        <p:spPr bwMode="auto">
          <a:xfrm>
            <a:off x="714348" y="214290"/>
            <a:ext cx="7707650" cy="642942"/>
          </a:xfrm>
          <a:prstGeom prst="rect">
            <a:avLst/>
          </a:prstGeom>
          <a:noFill/>
          <a:ln w="9525">
            <a:noFill/>
            <a:miter lim="800000"/>
            <a:headEnd/>
            <a:tailEnd/>
          </a:ln>
          <a:effectLst/>
        </p:spPr>
      </p:pic>
      <p:sp>
        <p:nvSpPr>
          <p:cNvPr id="9" name="矩形 8"/>
          <p:cNvSpPr/>
          <p:nvPr/>
        </p:nvSpPr>
        <p:spPr>
          <a:xfrm>
            <a:off x="714348" y="214290"/>
            <a:ext cx="4357718" cy="2857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714348" y="285728"/>
            <a:ext cx="4429156" cy="14287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586" name="Picture 2"/>
          <p:cNvPicPr>
            <a:picLocks noChangeAspect="1" noChangeArrowheads="1"/>
          </p:cNvPicPr>
          <p:nvPr/>
        </p:nvPicPr>
        <p:blipFill>
          <a:blip r:embed="rId7"/>
          <a:srcRect/>
          <a:stretch>
            <a:fillRect/>
          </a:stretch>
        </p:blipFill>
        <p:spPr bwMode="auto">
          <a:xfrm>
            <a:off x="642910" y="1428736"/>
            <a:ext cx="7754870" cy="10001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57290" y="642918"/>
            <a:ext cx="6286500" cy="39147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857224" y="4929198"/>
            <a:ext cx="7610475" cy="112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anatomy of the vascular system"/>
          <p:cNvPicPr>
            <a:picLocks noChangeAspect="1" noChangeArrowheads="1"/>
          </p:cNvPicPr>
          <p:nvPr/>
        </p:nvPicPr>
        <p:blipFill>
          <a:blip r:embed="rId2" cstate="print"/>
          <a:srcRect/>
          <a:stretch>
            <a:fillRect/>
          </a:stretch>
        </p:blipFill>
        <p:spPr bwMode="auto">
          <a:xfrm>
            <a:off x="1214414" y="214290"/>
            <a:ext cx="6429420" cy="6429421"/>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04838" y="1023938"/>
            <a:ext cx="7934325" cy="4810125"/>
          </a:xfrm>
          <a:prstGeom prst="rect">
            <a:avLst/>
          </a:prstGeom>
          <a:noFill/>
          <a:ln w="9525">
            <a:noFill/>
            <a:miter lim="800000"/>
            <a:headEnd/>
            <a:tailEnd/>
          </a:ln>
          <a:effectLst/>
        </p:spPr>
      </p:pic>
      <p:pic>
        <p:nvPicPr>
          <p:cNvPr id="65537" name="Picture 1"/>
          <p:cNvPicPr>
            <a:picLocks noChangeAspect="1" noChangeArrowheads="1"/>
          </p:cNvPicPr>
          <p:nvPr/>
        </p:nvPicPr>
        <p:blipFill>
          <a:blip r:embed="rId3"/>
          <a:srcRect/>
          <a:stretch>
            <a:fillRect/>
          </a:stretch>
        </p:blipFill>
        <p:spPr bwMode="auto">
          <a:xfrm>
            <a:off x="785786" y="6357958"/>
            <a:ext cx="6203950" cy="349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428596" y="0"/>
            <a:ext cx="3552825" cy="5238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643042" y="500042"/>
            <a:ext cx="6072230" cy="4278002"/>
          </a:xfrm>
          <a:prstGeom prst="rect">
            <a:avLst/>
          </a:prstGeom>
          <a:noFill/>
          <a:ln w="9525">
            <a:noFill/>
            <a:miter lim="800000"/>
            <a:headEnd/>
            <a:tailEnd/>
          </a:ln>
          <a:effectLst/>
        </p:spPr>
      </p:pic>
      <p:grpSp>
        <p:nvGrpSpPr>
          <p:cNvPr id="7" name="组合 6"/>
          <p:cNvGrpSpPr/>
          <p:nvPr/>
        </p:nvGrpSpPr>
        <p:grpSpPr>
          <a:xfrm>
            <a:off x="1000100" y="5000636"/>
            <a:ext cx="7143800" cy="1718809"/>
            <a:chOff x="1000100" y="4857760"/>
            <a:chExt cx="7143800" cy="1718809"/>
          </a:xfrm>
        </p:grpSpPr>
        <p:pic>
          <p:nvPicPr>
            <p:cNvPr id="4100" name="Picture 4"/>
            <p:cNvPicPr>
              <a:picLocks noChangeAspect="1" noChangeArrowheads="1"/>
            </p:cNvPicPr>
            <p:nvPr/>
          </p:nvPicPr>
          <p:blipFill>
            <a:blip r:embed="rId4"/>
            <a:srcRect/>
            <a:stretch>
              <a:fillRect/>
            </a:stretch>
          </p:blipFill>
          <p:spPr bwMode="auto">
            <a:xfrm>
              <a:off x="1000100" y="4857760"/>
              <a:ext cx="7143800" cy="1718809"/>
            </a:xfrm>
            <a:prstGeom prst="rect">
              <a:avLst/>
            </a:prstGeom>
            <a:noFill/>
            <a:ln w="9525">
              <a:noFill/>
              <a:miter lim="800000"/>
              <a:headEnd/>
              <a:tailEnd/>
            </a:ln>
            <a:effectLst/>
          </p:spPr>
        </p:pic>
        <p:sp>
          <p:nvSpPr>
            <p:cNvPr id="5" name="矩形 4"/>
            <p:cNvSpPr/>
            <p:nvPr/>
          </p:nvSpPr>
          <p:spPr>
            <a:xfrm>
              <a:off x="2214546" y="6286520"/>
              <a:ext cx="5857916"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1071538" y="4857760"/>
              <a:ext cx="1928826"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513" name="Picture 1"/>
          <p:cNvPicPr>
            <a:picLocks noChangeAspect="1" noChangeArrowheads="1"/>
          </p:cNvPicPr>
          <p:nvPr/>
        </p:nvPicPr>
        <p:blipFill>
          <a:blip r:embed="rId5"/>
          <a:srcRect/>
          <a:stretch>
            <a:fillRect/>
          </a:stretch>
        </p:blipFill>
        <p:spPr bwMode="auto">
          <a:xfrm>
            <a:off x="5857884" y="500042"/>
            <a:ext cx="3071834" cy="392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lood Pressure Measurement-18.mp4">
            <a:hlinkClick r:id="" action="ppaction://media"/>
          </p:cNvPr>
          <p:cNvPicPr>
            <a:picLocks noRot="1" noChangeAspect="1"/>
          </p:cNvPicPr>
          <p:nvPr>
            <a:videoFile r:link="rId1"/>
          </p:nvPr>
        </p:nvPicPr>
        <p:blipFill>
          <a:blip r:embed="rId3"/>
          <a:stretch>
            <a:fillRect/>
          </a:stretch>
        </p:blipFill>
        <p:spPr>
          <a:xfrm>
            <a:off x="1142976" y="785794"/>
            <a:ext cx="7072362" cy="530427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42844" y="142852"/>
            <a:ext cx="3048000" cy="5715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3"/>
          <a:srcRect/>
          <a:stretch>
            <a:fillRect/>
          </a:stretch>
        </p:blipFill>
        <p:spPr bwMode="auto">
          <a:xfrm>
            <a:off x="500034" y="4214818"/>
            <a:ext cx="7429552" cy="1767626"/>
          </a:xfrm>
          <a:prstGeom prst="rect">
            <a:avLst/>
          </a:prstGeom>
          <a:noFill/>
          <a:ln w="9525">
            <a:noFill/>
            <a:miter lim="800000"/>
            <a:headEnd/>
            <a:tailEnd/>
          </a:ln>
          <a:effectLst/>
        </p:spPr>
      </p:pic>
      <p:pic>
        <p:nvPicPr>
          <p:cNvPr id="5126" name="Picture 6"/>
          <p:cNvPicPr>
            <a:picLocks noChangeAspect="1" noChangeArrowheads="1"/>
          </p:cNvPicPr>
          <p:nvPr/>
        </p:nvPicPr>
        <p:blipFill>
          <a:blip r:embed="rId4"/>
          <a:srcRect/>
          <a:stretch>
            <a:fillRect/>
          </a:stretch>
        </p:blipFill>
        <p:spPr bwMode="auto">
          <a:xfrm>
            <a:off x="357158" y="785794"/>
            <a:ext cx="4257675" cy="3333750"/>
          </a:xfrm>
          <a:prstGeom prst="rect">
            <a:avLst/>
          </a:prstGeom>
          <a:noFill/>
          <a:ln w="9525">
            <a:noFill/>
            <a:miter lim="800000"/>
            <a:headEnd/>
            <a:tailEnd/>
          </a:ln>
          <a:effectLst/>
        </p:spPr>
      </p:pic>
      <p:pic>
        <p:nvPicPr>
          <p:cNvPr id="5127" name="Picture 7"/>
          <p:cNvPicPr>
            <a:picLocks noChangeAspect="1" noChangeArrowheads="1"/>
          </p:cNvPicPr>
          <p:nvPr/>
        </p:nvPicPr>
        <p:blipFill>
          <a:blip r:embed="rId5"/>
          <a:srcRect/>
          <a:stretch>
            <a:fillRect/>
          </a:stretch>
        </p:blipFill>
        <p:spPr bwMode="auto">
          <a:xfrm>
            <a:off x="4429124" y="1000108"/>
            <a:ext cx="4581525" cy="2266950"/>
          </a:xfrm>
          <a:prstGeom prst="rect">
            <a:avLst/>
          </a:prstGeom>
          <a:noFill/>
          <a:ln w="9525">
            <a:noFill/>
            <a:miter lim="800000"/>
            <a:headEnd/>
            <a:tailEnd/>
          </a:ln>
          <a:effectLst/>
        </p:spPr>
      </p:pic>
      <p:sp>
        <p:nvSpPr>
          <p:cNvPr id="6" name="TextBox 5"/>
          <p:cNvSpPr txBox="1"/>
          <p:nvPr/>
        </p:nvSpPr>
        <p:spPr>
          <a:xfrm>
            <a:off x="4071934" y="214290"/>
            <a:ext cx="4071966" cy="369332"/>
          </a:xfrm>
          <a:prstGeom prst="rect">
            <a:avLst/>
          </a:prstGeom>
          <a:noFill/>
        </p:spPr>
        <p:txBody>
          <a:bodyPr wrap="square" rtlCol="0">
            <a:spAutoFit/>
          </a:bodyPr>
          <a:lstStyle/>
          <a:p>
            <a:r>
              <a:rPr lang="en-US" altLang="zh-CN" dirty="0" smtClean="0"/>
              <a:t>1899</a:t>
            </a:r>
            <a:r>
              <a:rPr lang="zh-CN" altLang="en-US" dirty="0" smtClean="0"/>
              <a:t>年提出。中文 ：弹性腔模型</a:t>
            </a:r>
            <a:endParaRPr lang="en-US" dirty="0"/>
          </a:p>
        </p:txBody>
      </p:sp>
      <p:sp>
        <p:nvSpPr>
          <p:cNvPr id="7" name="TextBox 6"/>
          <p:cNvSpPr txBox="1"/>
          <p:nvPr/>
        </p:nvSpPr>
        <p:spPr>
          <a:xfrm>
            <a:off x="4572000" y="3429000"/>
            <a:ext cx="4071966" cy="369332"/>
          </a:xfrm>
          <a:prstGeom prst="rect">
            <a:avLst/>
          </a:prstGeom>
          <a:noFill/>
        </p:spPr>
        <p:txBody>
          <a:bodyPr wrap="square" rtlCol="0">
            <a:spAutoFit/>
          </a:bodyPr>
          <a:lstStyle/>
          <a:p>
            <a:r>
              <a:rPr lang="zh-CN" altLang="en-US" dirty="0" smtClean="0"/>
              <a:t>动脉血管比拟成弹性腔室，压力</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srcRect/>
          <a:stretch>
            <a:fillRect/>
          </a:stretch>
        </p:blipFill>
        <p:spPr bwMode="auto">
          <a:xfrm>
            <a:off x="214282" y="285728"/>
            <a:ext cx="4257675" cy="3333750"/>
          </a:xfrm>
          <a:prstGeom prst="rect">
            <a:avLst/>
          </a:prstGeom>
          <a:noFill/>
          <a:ln w="9525">
            <a:no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714348" y="3929066"/>
            <a:ext cx="7705725" cy="25146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4286248" y="1000108"/>
            <a:ext cx="4643470" cy="561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71"/>
          <p:cNvSpPr>
            <a:spLocks noChangeArrowheads="1"/>
          </p:cNvSpPr>
          <p:nvPr/>
        </p:nvSpPr>
        <p:spPr bwMode="auto">
          <a:xfrm>
            <a:off x="5257800" y="3733800"/>
            <a:ext cx="3429000" cy="2209800"/>
          </a:xfrm>
          <a:prstGeom prst="rect">
            <a:avLst/>
          </a:prstGeom>
          <a:solidFill>
            <a:srgbClr val="FFFFFF"/>
          </a:solidFill>
          <a:ln w="28575">
            <a:solidFill>
              <a:schemeClr val="tx1"/>
            </a:solidFill>
            <a:miter lim="800000"/>
            <a:headEnd/>
            <a:tailEnd/>
          </a:ln>
          <a:effectLst/>
        </p:spPr>
        <p:txBody>
          <a:bodyPr wrap="none" anchor="ctr"/>
          <a:lstStyle/>
          <a:p>
            <a:endParaRPr lang="en-US"/>
          </a:p>
        </p:txBody>
      </p:sp>
      <p:sp>
        <p:nvSpPr>
          <p:cNvPr id="3" name="Text Box 2"/>
          <p:cNvSpPr txBox="1">
            <a:spLocks noChangeArrowheads="1"/>
          </p:cNvSpPr>
          <p:nvPr/>
        </p:nvSpPr>
        <p:spPr bwMode="auto">
          <a:xfrm>
            <a:off x="214282" y="214290"/>
            <a:ext cx="8748712" cy="2062103"/>
          </a:xfrm>
          <a:prstGeom prst="rect">
            <a:avLst/>
          </a:prstGeom>
          <a:noFill/>
          <a:ln w="9525">
            <a:noFill/>
            <a:miter lim="800000"/>
            <a:headEnd/>
            <a:tailEnd/>
          </a:ln>
          <a:effectLst/>
        </p:spPr>
        <p:txBody>
          <a:bodyPr>
            <a:spAutoFit/>
          </a:bodyPr>
          <a:lstStyle/>
          <a:p>
            <a:pPr algn="just">
              <a:lnSpc>
                <a:spcPct val="160000"/>
              </a:lnSpc>
            </a:pPr>
            <a:r>
              <a:rPr lang="zh-CN" altLang="en-US" sz="2400" b="1" dirty="0" smtClean="0">
                <a:solidFill>
                  <a:srgbClr val="7030A0"/>
                </a:solidFill>
                <a:latin typeface="黑体" pitchFamily="2" charset="-122"/>
                <a:ea typeface="黑体" pitchFamily="2" charset="-122"/>
              </a:rPr>
              <a:t>    心肌</a:t>
            </a:r>
            <a:r>
              <a:rPr lang="zh-CN" altLang="en-US" sz="2400" b="1" dirty="0">
                <a:solidFill>
                  <a:srgbClr val="7030A0"/>
                </a:solidFill>
                <a:latin typeface="黑体" pitchFamily="2" charset="-122"/>
                <a:ea typeface="黑体" pitchFamily="2" charset="-122"/>
              </a:rPr>
              <a:t>的收缩是在心电信号的刺激下产生</a:t>
            </a:r>
            <a:r>
              <a:rPr lang="zh-CN" altLang="en-US" sz="2400" b="1" dirty="0" smtClean="0">
                <a:solidFill>
                  <a:srgbClr val="7030A0"/>
                </a:solidFill>
                <a:latin typeface="黑体" pitchFamily="2" charset="-122"/>
                <a:ea typeface="黑体" pitchFamily="2" charset="-122"/>
              </a:rPr>
              <a:t>的</a:t>
            </a:r>
            <a:endParaRPr lang="zh-CN" altLang="en-US" sz="2400" b="1" dirty="0">
              <a:solidFill>
                <a:srgbClr val="7030A0"/>
              </a:solidFill>
              <a:latin typeface="黑体" pitchFamily="2" charset="-122"/>
              <a:ea typeface="黑体" pitchFamily="2" charset="-122"/>
            </a:endParaRPr>
          </a:p>
          <a:p>
            <a:pPr algn="just">
              <a:lnSpc>
                <a:spcPct val="160000"/>
              </a:lnSpc>
            </a:pPr>
            <a:r>
              <a:rPr lang="zh-CN" altLang="en-US" sz="2800" b="1" dirty="0">
                <a:latin typeface="黑体" pitchFamily="2" charset="-122"/>
                <a:ea typeface="黑体" pitchFamily="2" charset="-122"/>
              </a:rPr>
              <a:t>   </a:t>
            </a:r>
            <a:r>
              <a:rPr lang="zh-CN" altLang="en-US" sz="2400" b="1" dirty="0">
                <a:latin typeface="黑体" pitchFamily="2" charset="-122"/>
                <a:ea typeface="黑体" pitchFamily="2" charset="-122"/>
              </a:rPr>
              <a:t>心动周期</a:t>
            </a:r>
            <a:r>
              <a:rPr lang="en-US" altLang="zh-CN" sz="2400" b="1" dirty="0">
                <a:latin typeface="Times New Roman"/>
                <a:ea typeface="黑体" pitchFamily="2" charset="-122"/>
              </a:rPr>
              <a:t>——</a:t>
            </a:r>
            <a:r>
              <a:rPr lang="zh-CN" altLang="en-US" sz="2400" b="1" dirty="0">
                <a:latin typeface="黑体" pitchFamily="2" charset="-122"/>
                <a:ea typeface="黑体" pitchFamily="2" charset="-122"/>
              </a:rPr>
              <a:t>心房或心室每收缩和舒张一次所经历的时间。</a:t>
            </a:r>
          </a:p>
          <a:p>
            <a:pPr algn="just">
              <a:lnSpc>
                <a:spcPct val="160000"/>
              </a:lnSpc>
            </a:pPr>
            <a:r>
              <a:rPr lang="zh-CN" altLang="en-US" sz="2800" b="1" dirty="0">
                <a:latin typeface="黑体" pitchFamily="2" charset="-122"/>
                <a:ea typeface="黑体" pitchFamily="2" charset="-122"/>
              </a:rPr>
              <a:t>   </a:t>
            </a:r>
            <a:r>
              <a:rPr lang="zh-CN" altLang="en-US" sz="2400" b="1" dirty="0" smtClean="0">
                <a:latin typeface="黑体" pitchFamily="2" charset="-122"/>
                <a:ea typeface="黑体" pitchFamily="2" charset="-122"/>
              </a:rPr>
              <a:t>成年人</a:t>
            </a:r>
            <a:r>
              <a:rPr lang="zh-CN" altLang="en-US" sz="2400" b="1" dirty="0">
                <a:latin typeface="黑体" pitchFamily="2" charset="-122"/>
                <a:ea typeface="黑体" pitchFamily="2" charset="-122"/>
              </a:rPr>
              <a:t>的正常心率约每分钟</a:t>
            </a:r>
            <a:r>
              <a:rPr lang="en-US" altLang="zh-CN" sz="2400" b="1" dirty="0">
                <a:latin typeface="黑体" pitchFamily="2" charset="-122"/>
                <a:ea typeface="黑体" pitchFamily="2" charset="-122"/>
              </a:rPr>
              <a:t>75</a:t>
            </a:r>
            <a:r>
              <a:rPr lang="zh-CN" altLang="en-US" sz="2400" b="1" dirty="0">
                <a:latin typeface="黑体" pitchFamily="2" charset="-122"/>
                <a:ea typeface="黑体" pitchFamily="2" charset="-122"/>
              </a:rPr>
              <a:t>次</a:t>
            </a:r>
            <a:r>
              <a:rPr lang="zh-CN" altLang="en-US" sz="2400" b="1" dirty="0" smtClean="0">
                <a:latin typeface="黑体" pitchFamily="2" charset="-122"/>
                <a:ea typeface="黑体" pitchFamily="2" charset="-122"/>
              </a:rPr>
              <a:t>，故</a:t>
            </a:r>
            <a:r>
              <a:rPr lang="zh-CN" altLang="en-US" sz="2400" b="1" dirty="0">
                <a:latin typeface="黑体" pitchFamily="2" charset="-122"/>
                <a:ea typeface="黑体" pitchFamily="2" charset="-122"/>
              </a:rPr>
              <a:t>每一心动周期约</a:t>
            </a:r>
            <a:r>
              <a:rPr lang="en-US" altLang="zh-CN" sz="2400" b="1" dirty="0">
                <a:latin typeface="黑体" pitchFamily="2" charset="-122"/>
                <a:ea typeface="黑体" pitchFamily="2" charset="-122"/>
              </a:rPr>
              <a:t>0.8</a:t>
            </a:r>
            <a:r>
              <a:rPr lang="zh-CN" altLang="en-US" sz="2400" b="1" dirty="0">
                <a:latin typeface="黑体" pitchFamily="2" charset="-122"/>
                <a:ea typeface="黑体" pitchFamily="2" charset="-122"/>
              </a:rPr>
              <a:t>秒。</a:t>
            </a:r>
            <a:endParaRPr lang="zh-CN" altLang="en-US" sz="2800" dirty="0">
              <a:latin typeface="宋体" pitchFamily="2" charset="-122"/>
            </a:endParaRPr>
          </a:p>
        </p:txBody>
      </p:sp>
      <p:grpSp>
        <p:nvGrpSpPr>
          <p:cNvPr id="4" name="Group 1047"/>
          <p:cNvGrpSpPr>
            <a:grpSpLocks/>
          </p:cNvGrpSpPr>
          <p:nvPr/>
        </p:nvGrpSpPr>
        <p:grpSpPr bwMode="auto">
          <a:xfrm>
            <a:off x="0" y="3505200"/>
            <a:ext cx="4289425" cy="1382713"/>
            <a:chOff x="528" y="2304"/>
            <a:chExt cx="2702" cy="871"/>
          </a:xfrm>
        </p:grpSpPr>
        <p:sp>
          <p:nvSpPr>
            <p:cNvPr id="5" name="Line 1027"/>
            <p:cNvSpPr>
              <a:spLocks noChangeShapeType="1"/>
            </p:cNvSpPr>
            <p:nvPr/>
          </p:nvSpPr>
          <p:spPr bwMode="auto">
            <a:xfrm>
              <a:off x="1200" y="2304"/>
              <a:ext cx="240" cy="0"/>
            </a:xfrm>
            <a:prstGeom prst="line">
              <a:avLst/>
            </a:prstGeom>
            <a:noFill/>
            <a:ln w="57150">
              <a:solidFill>
                <a:schemeClr val="tx1"/>
              </a:solidFill>
              <a:round/>
              <a:headEnd/>
              <a:tailEnd/>
            </a:ln>
            <a:effectLst/>
          </p:spPr>
          <p:txBody>
            <a:bodyPr/>
            <a:lstStyle/>
            <a:p>
              <a:endParaRPr lang="en-US"/>
            </a:p>
          </p:txBody>
        </p:sp>
        <p:sp>
          <p:nvSpPr>
            <p:cNvPr id="6" name="Line 1028"/>
            <p:cNvSpPr>
              <a:spLocks noChangeShapeType="1"/>
            </p:cNvSpPr>
            <p:nvPr/>
          </p:nvSpPr>
          <p:spPr bwMode="auto">
            <a:xfrm>
              <a:off x="1440" y="2304"/>
              <a:ext cx="240" cy="0"/>
            </a:xfrm>
            <a:prstGeom prst="line">
              <a:avLst/>
            </a:prstGeom>
            <a:noFill/>
            <a:ln w="57150">
              <a:solidFill>
                <a:schemeClr val="tx1"/>
              </a:solidFill>
              <a:round/>
              <a:headEnd/>
              <a:tailEnd/>
            </a:ln>
            <a:effectLst/>
          </p:spPr>
          <p:txBody>
            <a:bodyPr/>
            <a:lstStyle/>
            <a:p>
              <a:endParaRPr lang="en-US"/>
            </a:p>
          </p:txBody>
        </p:sp>
        <p:sp>
          <p:nvSpPr>
            <p:cNvPr id="7" name="Line 1030"/>
            <p:cNvSpPr>
              <a:spLocks noChangeShapeType="1"/>
            </p:cNvSpPr>
            <p:nvPr/>
          </p:nvSpPr>
          <p:spPr bwMode="auto">
            <a:xfrm>
              <a:off x="1680" y="2304"/>
              <a:ext cx="240" cy="0"/>
            </a:xfrm>
            <a:prstGeom prst="line">
              <a:avLst/>
            </a:prstGeom>
            <a:noFill/>
            <a:ln w="57150">
              <a:solidFill>
                <a:schemeClr val="tx1"/>
              </a:solidFill>
              <a:round/>
              <a:headEnd/>
              <a:tailEnd/>
            </a:ln>
            <a:effectLst/>
          </p:spPr>
          <p:txBody>
            <a:bodyPr/>
            <a:lstStyle/>
            <a:p>
              <a:endParaRPr lang="en-US"/>
            </a:p>
          </p:txBody>
        </p:sp>
        <p:sp>
          <p:nvSpPr>
            <p:cNvPr id="8" name="Line 1031"/>
            <p:cNvSpPr>
              <a:spLocks noChangeShapeType="1"/>
            </p:cNvSpPr>
            <p:nvPr/>
          </p:nvSpPr>
          <p:spPr bwMode="auto">
            <a:xfrm>
              <a:off x="1920" y="2304"/>
              <a:ext cx="240" cy="0"/>
            </a:xfrm>
            <a:prstGeom prst="line">
              <a:avLst/>
            </a:prstGeom>
            <a:noFill/>
            <a:ln w="57150">
              <a:solidFill>
                <a:schemeClr val="tx1"/>
              </a:solidFill>
              <a:round/>
              <a:headEnd/>
              <a:tailEnd/>
            </a:ln>
            <a:effectLst/>
          </p:spPr>
          <p:txBody>
            <a:bodyPr/>
            <a:lstStyle/>
            <a:p>
              <a:endParaRPr lang="en-US"/>
            </a:p>
          </p:txBody>
        </p:sp>
        <p:sp>
          <p:nvSpPr>
            <p:cNvPr id="9" name="Line 1032"/>
            <p:cNvSpPr>
              <a:spLocks noChangeShapeType="1"/>
            </p:cNvSpPr>
            <p:nvPr/>
          </p:nvSpPr>
          <p:spPr bwMode="auto">
            <a:xfrm>
              <a:off x="2160" y="2304"/>
              <a:ext cx="240" cy="0"/>
            </a:xfrm>
            <a:prstGeom prst="line">
              <a:avLst/>
            </a:prstGeom>
            <a:noFill/>
            <a:ln w="57150">
              <a:solidFill>
                <a:schemeClr val="tx1"/>
              </a:solidFill>
              <a:round/>
              <a:headEnd/>
              <a:tailEnd/>
            </a:ln>
            <a:effectLst/>
          </p:spPr>
          <p:txBody>
            <a:bodyPr/>
            <a:lstStyle/>
            <a:p>
              <a:endParaRPr lang="en-US"/>
            </a:p>
          </p:txBody>
        </p:sp>
        <p:sp>
          <p:nvSpPr>
            <p:cNvPr id="10" name="Line 1033"/>
            <p:cNvSpPr>
              <a:spLocks noChangeShapeType="1"/>
            </p:cNvSpPr>
            <p:nvPr/>
          </p:nvSpPr>
          <p:spPr bwMode="auto">
            <a:xfrm>
              <a:off x="2400" y="2304"/>
              <a:ext cx="240" cy="0"/>
            </a:xfrm>
            <a:prstGeom prst="line">
              <a:avLst/>
            </a:prstGeom>
            <a:noFill/>
            <a:ln w="57150">
              <a:solidFill>
                <a:schemeClr val="tx1"/>
              </a:solidFill>
              <a:round/>
              <a:headEnd/>
              <a:tailEnd/>
            </a:ln>
            <a:effectLst/>
          </p:spPr>
          <p:txBody>
            <a:bodyPr/>
            <a:lstStyle/>
            <a:p>
              <a:endParaRPr lang="en-US"/>
            </a:p>
          </p:txBody>
        </p:sp>
        <p:sp>
          <p:nvSpPr>
            <p:cNvPr id="11" name="Line 1035"/>
            <p:cNvSpPr>
              <a:spLocks noChangeShapeType="1"/>
            </p:cNvSpPr>
            <p:nvPr/>
          </p:nvSpPr>
          <p:spPr bwMode="auto">
            <a:xfrm>
              <a:off x="2640" y="2304"/>
              <a:ext cx="240" cy="0"/>
            </a:xfrm>
            <a:prstGeom prst="line">
              <a:avLst/>
            </a:prstGeom>
            <a:noFill/>
            <a:ln w="57150">
              <a:solidFill>
                <a:schemeClr val="tx1"/>
              </a:solidFill>
              <a:round/>
              <a:headEnd/>
              <a:tailEnd/>
            </a:ln>
            <a:effectLst/>
          </p:spPr>
          <p:txBody>
            <a:bodyPr/>
            <a:lstStyle/>
            <a:p>
              <a:endParaRPr lang="en-US"/>
            </a:p>
          </p:txBody>
        </p:sp>
        <p:sp>
          <p:nvSpPr>
            <p:cNvPr id="12" name="Line 1036"/>
            <p:cNvSpPr>
              <a:spLocks noChangeShapeType="1"/>
            </p:cNvSpPr>
            <p:nvPr/>
          </p:nvSpPr>
          <p:spPr bwMode="auto">
            <a:xfrm>
              <a:off x="960" y="2304"/>
              <a:ext cx="240" cy="0"/>
            </a:xfrm>
            <a:prstGeom prst="line">
              <a:avLst/>
            </a:prstGeom>
            <a:noFill/>
            <a:ln w="57150">
              <a:solidFill>
                <a:srgbClr val="CC0066"/>
              </a:solidFill>
              <a:round/>
              <a:headEnd/>
              <a:tailEnd/>
            </a:ln>
            <a:effectLst/>
          </p:spPr>
          <p:txBody>
            <a:bodyPr/>
            <a:lstStyle/>
            <a:p>
              <a:endParaRPr lang="en-US"/>
            </a:p>
          </p:txBody>
        </p:sp>
        <p:sp>
          <p:nvSpPr>
            <p:cNvPr id="13" name="Line 1038"/>
            <p:cNvSpPr>
              <a:spLocks noChangeShapeType="1"/>
            </p:cNvSpPr>
            <p:nvPr/>
          </p:nvSpPr>
          <p:spPr bwMode="auto">
            <a:xfrm flipV="1">
              <a:off x="1104" y="2304"/>
              <a:ext cx="0" cy="576"/>
            </a:xfrm>
            <a:prstGeom prst="line">
              <a:avLst/>
            </a:prstGeom>
            <a:noFill/>
            <a:ln w="28575">
              <a:solidFill>
                <a:srgbClr val="CC0066"/>
              </a:solidFill>
              <a:round/>
              <a:headEnd/>
              <a:tailEnd type="triangle" w="med" len="med"/>
            </a:ln>
            <a:effectLst/>
          </p:spPr>
          <p:txBody>
            <a:bodyPr/>
            <a:lstStyle/>
            <a:p>
              <a:endParaRPr lang="en-US"/>
            </a:p>
          </p:txBody>
        </p:sp>
        <p:sp>
          <p:nvSpPr>
            <p:cNvPr id="14" name="Text Box 1041"/>
            <p:cNvSpPr txBox="1">
              <a:spLocks noChangeArrowheads="1"/>
            </p:cNvSpPr>
            <p:nvPr/>
          </p:nvSpPr>
          <p:spPr bwMode="auto">
            <a:xfrm>
              <a:off x="528" y="2928"/>
              <a:ext cx="1248" cy="237"/>
            </a:xfrm>
            <a:prstGeom prst="rect">
              <a:avLst/>
            </a:prstGeom>
            <a:noFill/>
            <a:ln w="9525">
              <a:solidFill>
                <a:srgbClr val="CC0066"/>
              </a:solidFill>
              <a:miter lim="800000"/>
              <a:headEnd/>
              <a:tailEnd/>
            </a:ln>
            <a:effectLst/>
          </p:spPr>
          <p:txBody>
            <a:bodyPr>
              <a:spAutoFit/>
            </a:bodyPr>
            <a:lstStyle/>
            <a:p>
              <a:pPr algn="l">
                <a:spcBef>
                  <a:spcPct val="50000"/>
                </a:spcBef>
              </a:pPr>
              <a:r>
                <a:rPr lang="zh-CN" altLang="en-US" sz="1800" b="1">
                  <a:solidFill>
                    <a:srgbClr val="CC0066"/>
                  </a:solidFill>
                  <a:ea typeface="黑体" pitchFamily="2" charset="-122"/>
                </a:rPr>
                <a:t>心房收缩期</a:t>
              </a:r>
              <a:r>
                <a:rPr lang="en-US" altLang="zh-CN" sz="1800" b="1">
                  <a:solidFill>
                    <a:srgbClr val="CC0066"/>
                  </a:solidFill>
                  <a:ea typeface="黑体" pitchFamily="2" charset="-122"/>
                </a:rPr>
                <a:t>0.1</a:t>
              </a:r>
              <a:r>
                <a:rPr lang="zh-CN" altLang="en-US" sz="1800" b="1">
                  <a:solidFill>
                    <a:srgbClr val="CC0066"/>
                  </a:solidFill>
                  <a:ea typeface="黑体" pitchFamily="2" charset="-122"/>
                </a:rPr>
                <a:t>秒</a:t>
              </a:r>
            </a:p>
          </p:txBody>
        </p:sp>
        <p:sp>
          <p:nvSpPr>
            <p:cNvPr id="15" name="Line 1042"/>
            <p:cNvSpPr>
              <a:spLocks noChangeShapeType="1"/>
            </p:cNvSpPr>
            <p:nvPr/>
          </p:nvSpPr>
          <p:spPr bwMode="auto">
            <a:xfrm flipV="1">
              <a:off x="2544" y="2304"/>
              <a:ext cx="0" cy="576"/>
            </a:xfrm>
            <a:prstGeom prst="line">
              <a:avLst/>
            </a:prstGeom>
            <a:noFill/>
            <a:ln w="28575">
              <a:solidFill>
                <a:schemeClr val="tx1"/>
              </a:solidFill>
              <a:round/>
              <a:headEnd/>
              <a:tailEnd type="triangle" w="med" len="med"/>
            </a:ln>
            <a:effectLst/>
          </p:spPr>
          <p:txBody>
            <a:bodyPr/>
            <a:lstStyle/>
            <a:p>
              <a:endParaRPr lang="en-US"/>
            </a:p>
          </p:txBody>
        </p:sp>
        <p:sp>
          <p:nvSpPr>
            <p:cNvPr id="16" name="Rectangle 1043"/>
            <p:cNvSpPr>
              <a:spLocks noChangeArrowheads="1"/>
            </p:cNvSpPr>
            <p:nvPr/>
          </p:nvSpPr>
          <p:spPr bwMode="auto">
            <a:xfrm>
              <a:off x="2064" y="2938"/>
              <a:ext cx="1166" cy="237"/>
            </a:xfrm>
            <a:prstGeom prst="rect">
              <a:avLst/>
            </a:prstGeom>
            <a:noFill/>
            <a:ln w="9525">
              <a:solidFill>
                <a:schemeClr val="tx1"/>
              </a:solidFill>
              <a:miter lim="800000"/>
              <a:headEnd/>
              <a:tailEnd/>
            </a:ln>
            <a:effectLst/>
          </p:spPr>
          <p:txBody>
            <a:bodyPr wrap="none">
              <a:spAutoFit/>
            </a:bodyPr>
            <a:lstStyle/>
            <a:p>
              <a:pPr algn="l"/>
              <a:r>
                <a:rPr lang="zh-CN" altLang="en-US" sz="1800" b="1">
                  <a:ea typeface="黑体" pitchFamily="2" charset="-122"/>
                </a:rPr>
                <a:t>心房舒张期</a:t>
              </a:r>
              <a:r>
                <a:rPr lang="en-US" altLang="zh-CN" sz="1800" b="1">
                  <a:ea typeface="黑体" pitchFamily="2" charset="-122"/>
                </a:rPr>
                <a:t>0.7</a:t>
              </a:r>
              <a:r>
                <a:rPr lang="zh-CN" altLang="en-US" sz="1800" b="1">
                  <a:ea typeface="黑体" pitchFamily="2" charset="-122"/>
                </a:rPr>
                <a:t>秒</a:t>
              </a:r>
            </a:p>
          </p:txBody>
        </p:sp>
      </p:grpSp>
      <p:grpSp>
        <p:nvGrpSpPr>
          <p:cNvPr id="17" name="Group 1063"/>
          <p:cNvGrpSpPr>
            <a:grpSpLocks/>
          </p:cNvGrpSpPr>
          <p:nvPr/>
        </p:nvGrpSpPr>
        <p:grpSpPr bwMode="auto">
          <a:xfrm>
            <a:off x="381000" y="5181600"/>
            <a:ext cx="4289425" cy="1382713"/>
            <a:chOff x="2832" y="2400"/>
            <a:chExt cx="2702" cy="871"/>
          </a:xfrm>
        </p:grpSpPr>
        <p:sp>
          <p:nvSpPr>
            <p:cNvPr id="18" name="Line 1049"/>
            <p:cNvSpPr>
              <a:spLocks noChangeShapeType="1"/>
            </p:cNvSpPr>
            <p:nvPr/>
          </p:nvSpPr>
          <p:spPr bwMode="auto">
            <a:xfrm>
              <a:off x="3501" y="2400"/>
              <a:ext cx="243" cy="0"/>
            </a:xfrm>
            <a:prstGeom prst="line">
              <a:avLst/>
            </a:prstGeom>
            <a:noFill/>
            <a:ln w="57150">
              <a:solidFill>
                <a:srgbClr val="CC0066"/>
              </a:solidFill>
              <a:round/>
              <a:headEnd/>
              <a:tailEnd/>
            </a:ln>
            <a:effectLst/>
          </p:spPr>
          <p:txBody>
            <a:bodyPr/>
            <a:lstStyle/>
            <a:p>
              <a:endParaRPr lang="en-US"/>
            </a:p>
          </p:txBody>
        </p:sp>
        <p:sp>
          <p:nvSpPr>
            <p:cNvPr id="19" name="Line 1050"/>
            <p:cNvSpPr>
              <a:spLocks noChangeShapeType="1"/>
            </p:cNvSpPr>
            <p:nvPr/>
          </p:nvSpPr>
          <p:spPr bwMode="auto">
            <a:xfrm>
              <a:off x="3740" y="2400"/>
              <a:ext cx="239" cy="0"/>
            </a:xfrm>
            <a:prstGeom prst="line">
              <a:avLst/>
            </a:prstGeom>
            <a:noFill/>
            <a:ln w="57150">
              <a:solidFill>
                <a:srgbClr val="CC0066"/>
              </a:solidFill>
              <a:round/>
              <a:headEnd/>
              <a:tailEnd/>
            </a:ln>
            <a:effectLst/>
          </p:spPr>
          <p:txBody>
            <a:bodyPr/>
            <a:lstStyle/>
            <a:p>
              <a:endParaRPr lang="en-US"/>
            </a:p>
          </p:txBody>
        </p:sp>
        <p:sp>
          <p:nvSpPr>
            <p:cNvPr id="20" name="Line 1051"/>
            <p:cNvSpPr>
              <a:spLocks noChangeShapeType="1"/>
            </p:cNvSpPr>
            <p:nvPr/>
          </p:nvSpPr>
          <p:spPr bwMode="auto">
            <a:xfrm>
              <a:off x="3979" y="2400"/>
              <a:ext cx="239" cy="0"/>
            </a:xfrm>
            <a:prstGeom prst="line">
              <a:avLst/>
            </a:prstGeom>
            <a:noFill/>
            <a:ln w="57150">
              <a:solidFill>
                <a:schemeClr val="tx1"/>
              </a:solidFill>
              <a:round/>
              <a:headEnd/>
              <a:tailEnd/>
            </a:ln>
            <a:effectLst/>
          </p:spPr>
          <p:txBody>
            <a:bodyPr/>
            <a:lstStyle/>
            <a:p>
              <a:endParaRPr lang="en-US"/>
            </a:p>
          </p:txBody>
        </p:sp>
        <p:sp>
          <p:nvSpPr>
            <p:cNvPr id="21" name="Line 1052"/>
            <p:cNvSpPr>
              <a:spLocks noChangeShapeType="1"/>
            </p:cNvSpPr>
            <p:nvPr/>
          </p:nvSpPr>
          <p:spPr bwMode="auto">
            <a:xfrm>
              <a:off x="4218" y="2400"/>
              <a:ext cx="239" cy="0"/>
            </a:xfrm>
            <a:prstGeom prst="line">
              <a:avLst/>
            </a:prstGeom>
            <a:noFill/>
            <a:ln w="57150">
              <a:solidFill>
                <a:schemeClr val="tx1"/>
              </a:solidFill>
              <a:round/>
              <a:headEnd/>
              <a:tailEnd/>
            </a:ln>
            <a:effectLst/>
          </p:spPr>
          <p:txBody>
            <a:bodyPr/>
            <a:lstStyle/>
            <a:p>
              <a:endParaRPr lang="en-US"/>
            </a:p>
          </p:txBody>
        </p:sp>
        <p:sp>
          <p:nvSpPr>
            <p:cNvPr id="22" name="Line 1053"/>
            <p:cNvSpPr>
              <a:spLocks noChangeShapeType="1"/>
            </p:cNvSpPr>
            <p:nvPr/>
          </p:nvSpPr>
          <p:spPr bwMode="auto">
            <a:xfrm>
              <a:off x="4457" y="2400"/>
              <a:ext cx="240" cy="0"/>
            </a:xfrm>
            <a:prstGeom prst="line">
              <a:avLst/>
            </a:prstGeom>
            <a:noFill/>
            <a:ln w="57150">
              <a:solidFill>
                <a:schemeClr val="tx1"/>
              </a:solidFill>
              <a:round/>
              <a:headEnd/>
              <a:tailEnd/>
            </a:ln>
            <a:effectLst/>
          </p:spPr>
          <p:txBody>
            <a:bodyPr/>
            <a:lstStyle/>
            <a:p>
              <a:endParaRPr lang="en-US"/>
            </a:p>
          </p:txBody>
        </p:sp>
        <p:sp>
          <p:nvSpPr>
            <p:cNvPr id="23" name="Line 1054"/>
            <p:cNvSpPr>
              <a:spLocks noChangeShapeType="1"/>
            </p:cNvSpPr>
            <p:nvPr/>
          </p:nvSpPr>
          <p:spPr bwMode="auto">
            <a:xfrm>
              <a:off x="4697" y="2400"/>
              <a:ext cx="239" cy="0"/>
            </a:xfrm>
            <a:prstGeom prst="line">
              <a:avLst/>
            </a:prstGeom>
            <a:noFill/>
            <a:ln w="57150">
              <a:solidFill>
                <a:schemeClr val="tx1"/>
              </a:solidFill>
              <a:round/>
              <a:headEnd/>
              <a:tailEnd/>
            </a:ln>
            <a:effectLst/>
          </p:spPr>
          <p:txBody>
            <a:bodyPr/>
            <a:lstStyle/>
            <a:p>
              <a:endParaRPr lang="en-US"/>
            </a:p>
          </p:txBody>
        </p:sp>
        <p:sp>
          <p:nvSpPr>
            <p:cNvPr id="24" name="Line 1055"/>
            <p:cNvSpPr>
              <a:spLocks noChangeShapeType="1"/>
            </p:cNvSpPr>
            <p:nvPr/>
          </p:nvSpPr>
          <p:spPr bwMode="auto">
            <a:xfrm>
              <a:off x="4936" y="2400"/>
              <a:ext cx="239" cy="0"/>
            </a:xfrm>
            <a:prstGeom prst="line">
              <a:avLst/>
            </a:prstGeom>
            <a:noFill/>
            <a:ln w="57150">
              <a:solidFill>
                <a:schemeClr val="tx1"/>
              </a:solidFill>
              <a:round/>
              <a:headEnd/>
              <a:tailEnd/>
            </a:ln>
            <a:effectLst/>
          </p:spPr>
          <p:txBody>
            <a:bodyPr/>
            <a:lstStyle/>
            <a:p>
              <a:endParaRPr lang="en-US"/>
            </a:p>
          </p:txBody>
        </p:sp>
        <p:sp>
          <p:nvSpPr>
            <p:cNvPr id="25" name="Line 1056"/>
            <p:cNvSpPr>
              <a:spLocks noChangeShapeType="1"/>
            </p:cNvSpPr>
            <p:nvPr/>
          </p:nvSpPr>
          <p:spPr bwMode="auto">
            <a:xfrm>
              <a:off x="3262" y="2400"/>
              <a:ext cx="239" cy="0"/>
            </a:xfrm>
            <a:prstGeom prst="line">
              <a:avLst/>
            </a:prstGeom>
            <a:noFill/>
            <a:ln w="57150">
              <a:solidFill>
                <a:srgbClr val="CC0066"/>
              </a:solidFill>
              <a:round/>
              <a:headEnd/>
              <a:tailEnd/>
            </a:ln>
            <a:effectLst/>
          </p:spPr>
          <p:txBody>
            <a:bodyPr/>
            <a:lstStyle/>
            <a:p>
              <a:endParaRPr lang="en-US"/>
            </a:p>
          </p:txBody>
        </p:sp>
        <p:sp>
          <p:nvSpPr>
            <p:cNvPr id="26" name="Line 1057"/>
            <p:cNvSpPr>
              <a:spLocks noChangeShapeType="1"/>
            </p:cNvSpPr>
            <p:nvPr/>
          </p:nvSpPr>
          <p:spPr bwMode="auto">
            <a:xfrm flipV="1">
              <a:off x="3406" y="2400"/>
              <a:ext cx="0" cy="576"/>
            </a:xfrm>
            <a:prstGeom prst="line">
              <a:avLst/>
            </a:prstGeom>
            <a:noFill/>
            <a:ln w="28575">
              <a:solidFill>
                <a:srgbClr val="CC0066"/>
              </a:solidFill>
              <a:round/>
              <a:headEnd/>
              <a:tailEnd type="triangle" w="med" len="med"/>
            </a:ln>
            <a:effectLst/>
          </p:spPr>
          <p:txBody>
            <a:bodyPr/>
            <a:lstStyle/>
            <a:p>
              <a:endParaRPr lang="en-US"/>
            </a:p>
          </p:txBody>
        </p:sp>
        <p:sp>
          <p:nvSpPr>
            <p:cNvPr id="27" name="Text Box 1058"/>
            <p:cNvSpPr txBox="1">
              <a:spLocks noChangeArrowheads="1"/>
            </p:cNvSpPr>
            <p:nvPr/>
          </p:nvSpPr>
          <p:spPr bwMode="auto">
            <a:xfrm>
              <a:off x="2832" y="3024"/>
              <a:ext cx="1243" cy="237"/>
            </a:xfrm>
            <a:prstGeom prst="rect">
              <a:avLst/>
            </a:prstGeom>
            <a:noFill/>
            <a:ln w="9525">
              <a:solidFill>
                <a:srgbClr val="CC0066"/>
              </a:solidFill>
              <a:miter lim="800000"/>
              <a:headEnd/>
              <a:tailEnd/>
            </a:ln>
            <a:effectLst/>
          </p:spPr>
          <p:txBody>
            <a:bodyPr>
              <a:spAutoFit/>
            </a:bodyPr>
            <a:lstStyle/>
            <a:p>
              <a:pPr algn="l">
                <a:spcBef>
                  <a:spcPct val="50000"/>
                </a:spcBef>
              </a:pPr>
              <a:r>
                <a:rPr lang="zh-CN" altLang="en-US" sz="1800" b="1">
                  <a:solidFill>
                    <a:srgbClr val="CC0066"/>
                  </a:solidFill>
                  <a:ea typeface="黑体" pitchFamily="2" charset="-122"/>
                </a:rPr>
                <a:t>心室收缩期</a:t>
              </a:r>
              <a:r>
                <a:rPr lang="en-US" altLang="zh-CN" sz="1800" b="1">
                  <a:solidFill>
                    <a:srgbClr val="CC0066"/>
                  </a:solidFill>
                  <a:ea typeface="黑体" pitchFamily="2" charset="-122"/>
                </a:rPr>
                <a:t>0.3</a:t>
              </a:r>
              <a:r>
                <a:rPr lang="zh-CN" altLang="en-US" sz="1800" b="1">
                  <a:solidFill>
                    <a:srgbClr val="CC0066"/>
                  </a:solidFill>
                  <a:ea typeface="黑体" pitchFamily="2" charset="-122"/>
                </a:rPr>
                <a:t>秒</a:t>
              </a:r>
            </a:p>
          </p:txBody>
        </p:sp>
        <p:sp>
          <p:nvSpPr>
            <p:cNvPr id="28" name="Line 1059"/>
            <p:cNvSpPr>
              <a:spLocks noChangeShapeType="1"/>
            </p:cNvSpPr>
            <p:nvPr/>
          </p:nvSpPr>
          <p:spPr bwMode="auto">
            <a:xfrm flipV="1">
              <a:off x="4840" y="2400"/>
              <a:ext cx="0" cy="576"/>
            </a:xfrm>
            <a:prstGeom prst="line">
              <a:avLst/>
            </a:prstGeom>
            <a:noFill/>
            <a:ln w="28575">
              <a:solidFill>
                <a:schemeClr val="tx1"/>
              </a:solidFill>
              <a:round/>
              <a:headEnd/>
              <a:tailEnd type="triangle" w="med" len="med"/>
            </a:ln>
            <a:effectLst/>
          </p:spPr>
          <p:txBody>
            <a:bodyPr/>
            <a:lstStyle/>
            <a:p>
              <a:endParaRPr lang="en-US"/>
            </a:p>
          </p:txBody>
        </p:sp>
        <p:sp>
          <p:nvSpPr>
            <p:cNvPr id="29" name="Rectangle 1060"/>
            <p:cNvSpPr>
              <a:spLocks noChangeArrowheads="1"/>
            </p:cNvSpPr>
            <p:nvPr/>
          </p:nvSpPr>
          <p:spPr bwMode="auto">
            <a:xfrm>
              <a:off x="4362" y="3034"/>
              <a:ext cx="1172" cy="237"/>
            </a:xfrm>
            <a:prstGeom prst="rect">
              <a:avLst/>
            </a:prstGeom>
            <a:noFill/>
            <a:ln w="9525">
              <a:solidFill>
                <a:schemeClr val="tx1"/>
              </a:solidFill>
              <a:miter lim="800000"/>
              <a:headEnd/>
              <a:tailEnd/>
            </a:ln>
            <a:effectLst/>
          </p:spPr>
          <p:txBody>
            <a:bodyPr wrap="none">
              <a:spAutoFit/>
            </a:bodyPr>
            <a:lstStyle/>
            <a:p>
              <a:pPr algn="l"/>
              <a:r>
                <a:rPr lang="zh-CN" altLang="en-US" sz="1800" b="1">
                  <a:ea typeface="黑体" pitchFamily="2" charset="-122"/>
                </a:rPr>
                <a:t>心室舒张期</a:t>
              </a:r>
              <a:r>
                <a:rPr lang="en-US" altLang="zh-CN" sz="1800" b="1">
                  <a:ea typeface="黑体" pitchFamily="2" charset="-122"/>
                </a:rPr>
                <a:t>0.5</a:t>
              </a:r>
              <a:r>
                <a:rPr lang="zh-CN" altLang="en-US" sz="1800" b="1">
                  <a:ea typeface="黑体" pitchFamily="2" charset="-122"/>
                </a:rPr>
                <a:t>秒</a:t>
              </a:r>
            </a:p>
          </p:txBody>
        </p:sp>
      </p:grpSp>
      <p:sp>
        <p:nvSpPr>
          <p:cNvPr id="30" name="Rectangle 1061"/>
          <p:cNvSpPr>
            <a:spLocks noChangeArrowheads="1"/>
          </p:cNvSpPr>
          <p:nvPr/>
        </p:nvSpPr>
        <p:spPr bwMode="auto">
          <a:xfrm>
            <a:off x="1662113" y="2819400"/>
            <a:ext cx="981075" cy="485775"/>
          </a:xfrm>
          <a:prstGeom prst="rect">
            <a:avLst/>
          </a:prstGeom>
          <a:noFill/>
          <a:ln w="28575">
            <a:solidFill>
              <a:srgbClr val="CC0066"/>
            </a:solidFill>
            <a:prstDash val="sysDot"/>
            <a:miter lim="800000"/>
            <a:headEnd/>
            <a:tailEnd/>
          </a:ln>
          <a:effectLst/>
        </p:spPr>
        <p:txBody>
          <a:bodyPr wrap="none">
            <a:spAutoFit/>
          </a:bodyPr>
          <a:lstStyle/>
          <a:p>
            <a:r>
              <a:rPr lang="en-US" altLang="zh-CN" sz="2400" b="1">
                <a:latin typeface="黑体" pitchFamily="2" charset="-122"/>
                <a:ea typeface="黑体" pitchFamily="2" charset="-122"/>
              </a:rPr>
              <a:t>0.8</a:t>
            </a:r>
            <a:r>
              <a:rPr lang="zh-CN" altLang="en-US" sz="2400" b="1">
                <a:latin typeface="黑体" pitchFamily="2" charset="-122"/>
                <a:ea typeface="黑体" pitchFamily="2" charset="-122"/>
              </a:rPr>
              <a:t>秒</a:t>
            </a:r>
          </a:p>
        </p:txBody>
      </p:sp>
      <p:sp>
        <p:nvSpPr>
          <p:cNvPr id="31" name="Line 1064"/>
          <p:cNvSpPr>
            <a:spLocks noChangeShapeType="1"/>
          </p:cNvSpPr>
          <p:nvPr/>
        </p:nvSpPr>
        <p:spPr bwMode="auto">
          <a:xfrm>
            <a:off x="1066800" y="3505200"/>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32" name="Line 1067"/>
          <p:cNvSpPr>
            <a:spLocks noChangeShapeType="1"/>
          </p:cNvSpPr>
          <p:nvPr/>
        </p:nvSpPr>
        <p:spPr bwMode="auto">
          <a:xfrm flipV="1">
            <a:off x="2209800" y="3505200"/>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33" name="Line 1068"/>
          <p:cNvSpPr>
            <a:spLocks noChangeShapeType="1"/>
          </p:cNvSpPr>
          <p:nvPr/>
        </p:nvSpPr>
        <p:spPr bwMode="auto">
          <a:xfrm>
            <a:off x="3733800" y="3505200"/>
            <a:ext cx="0" cy="1676400"/>
          </a:xfrm>
          <a:prstGeom prst="line">
            <a:avLst/>
          </a:prstGeom>
          <a:noFill/>
          <a:ln w="28575" cap="rnd">
            <a:solidFill>
              <a:srgbClr val="CC0066"/>
            </a:solidFill>
            <a:prstDash val="sysDot"/>
            <a:round/>
            <a:headEnd/>
            <a:tailEnd/>
          </a:ln>
          <a:effectLst/>
        </p:spPr>
        <p:txBody>
          <a:bodyPr/>
          <a:lstStyle/>
          <a:p>
            <a:endParaRPr lang="en-US"/>
          </a:p>
        </p:txBody>
      </p:sp>
      <p:sp>
        <p:nvSpPr>
          <p:cNvPr id="34" name="Text Box 1070"/>
          <p:cNvSpPr txBox="1">
            <a:spLocks noChangeArrowheads="1"/>
          </p:cNvSpPr>
          <p:nvPr/>
        </p:nvSpPr>
        <p:spPr bwMode="auto">
          <a:xfrm>
            <a:off x="5181600" y="3657600"/>
            <a:ext cx="3581400" cy="2589213"/>
          </a:xfrm>
          <a:prstGeom prst="rect">
            <a:avLst/>
          </a:prstGeom>
          <a:noFill/>
          <a:ln w="28575">
            <a:noFill/>
            <a:miter lim="800000"/>
            <a:headEnd/>
            <a:tailEnd/>
          </a:ln>
          <a:effectLst/>
        </p:spPr>
        <p:txBody>
          <a:bodyPr>
            <a:spAutoFit/>
          </a:bodyPr>
          <a:lstStyle/>
          <a:p>
            <a:pPr algn="l">
              <a:lnSpc>
                <a:spcPct val="160000"/>
              </a:lnSpc>
              <a:spcBef>
                <a:spcPct val="50000"/>
              </a:spcBef>
            </a:pPr>
            <a:r>
              <a:rPr lang="en-US" altLang="zh-CN" sz="2000" b="1">
                <a:ea typeface="黑体" pitchFamily="2" charset="-122"/>
              </a:rPr>
              <a:t>       </a:t>
            </a:r>
            <a:r>
              <a:rPr lang="zh-CN" altLang="en-US" sz="2000" b="1">
                <a:ea typeface="黑体" pitchFamily="2" charset="-122"/>
              </a:rPr>
              <a:t>心房和心室有共同的舒张期</a:t>
            </a:r>
            <a:r>
              <a:rPr lang="en-US" altLang="zh-CN" sz="2000" b="1">
                <a:ea typeface="黑体" pitchFamily="2" charset="-122"/>
              </a:rPr>
              <a:t>0.4</a:t>
            </a:r>
            <a:r>
              <a:rPr lang="zh-CN" altLang="en-US" sz="2000" b="1">
                <a:ea typeface="黑体" pitchFamily="2" charset="-122"/>
              </a:rPr>
              <a:t>秒，由此可见每次收缩后有充分的舒张时间使心脏得以休息。</a:t>
            </a:r>
          </a:p>
          <a:p>
            <a:pPr>
              <a:spcBef>
                <a:spcPct val="50000"/>
              </a:spcBef>
            </a:pPr>
            <a:endParaRPr lang="zh-CN" altLang="en-US"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696519" y="714356"/>
            <a:ext cx="7518819" cy="540415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srcRect/>
          <a:stretch>
            <a:fillRect/>
          </a:stretch>
        </p:blipFill>
        <p:spPr bwMode="auto">
          <a:xfrm>
            <a:off x="928662" y="428604"/>
            <a:ext cx="6261100" cy="1066800"/>
          </a:xfrm>
          <a:prstGeom prst="rect">
            <a:avLst/>
          </a:prstGeom>
          <a:noFill/>
          <a:ln w="9525">
            <a:noFill/>
            <a:miter lim="800000"/>
            <a:headEnd/>
            <a:tailEnd/>
          </a:ln>
          <a:effectLst/>
        </p:spPr>
      </p:pic>
      <p:pic>
        <p:nvPicPr>
          <p:cNvPr id="101379" name="Picture 3"/>
          <p:cNvPicPr>
            <a:picLocks noChangeAspect="1" noChangeArrowheads="1"/>
          </p:cNvPicPr>
          <p:nvPr/>
        </p:nvPicPr>
        <p:blipFill>
          <a:blip r:embed="rId3"/>
          <a:srcRect/>
          <a:stretch>
            <a:fillRect/>
          </a:stretch>
        </p:blipFill>
        <p:spPr bwMode="auto">
          <a:xfrm>
            <a:off x="1071538" y="2000240"/>
            <a:ext cx="6445250" cy="1047750"/>
          </a:xfrm>
          <a:prstGeom prst="rect">
            <a:avLst/>
          </a:prstGeom>
          <a:noFill/>
          <a:ln w="9525">
            <a:noFill/>
            <a:miter lim="800000"/>
            <a:headEnd/>
            <a:tailEnd/>
          </a:ln>
          <a:effectLst/>
        </p:spPr>
      </p:pic>
      <p:sp>
        <p:nvSpPr>
          <p:cNvPr id="4" name="矩形 3"/>
          <p:cNvSpPr/>
          <p:nvPr/>
        </p:nvSpPr>
        <p:spPr>
          <a:xfrm>
            <a:off x="1000100" y="2000240"/>
            <a:ext cx="2857520" cy="21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380" name="Picture 4"/>
          <p:cNvPicPr>
            <a:picLocks noChangeAspect="1" noChangeArrowheads="1"/>
          </p:cNvPicPr>
          <p:nvPr/>
        </p:nvPicPr>
        <p:blipFill>
          <a:blip r:embed="rId4"/>
          <a:srcRect/>
          <a:stretch>
            <a:fillRect/>
          </a:stretch>
        </p:blipFill>
        <p:spPr bwMode="auto">
          <a:xfrm>
            <a:off x="1142976" y="3214686"/>
            <a:ext cx="6343650" cy="3136900"/>
          </a:xfrm>
          <a:prstGeom prst="rect">
            <a:avLst/>
          </a:prstGeom>
          <a:noFill/>
          <a:ln w="9525">
            <a:noFill/>
            <a:miter lim="800000"/>
            <a:headEnd/>
            <a:tailEnd/>
          </a:ln>
          <a:effectLst/>
        </p:spPr>
      </p:pic>
      <p:sp>
        <p:nvSpPr>
          <p:cNvPr id="6" name="TextBox 5"/>
          <p:cNvSpPr txBox="1"/>
          <p:nvPr/>
        </p:nvSpPr>
        <p:spPr>
          <a:xfrm>
            <a:off x="5000628" y="2643182"/>
            <a:ext cx="1071570" cy="369332"/>
          </a:xfrm>
          <a:prstGeom prst="rect">
            <a:avLst/>
          </a:prstGeom>
          <a:noFill/>
        </p:spPr>
        <p:txBody>
          <a:bodyPr wrap="square" rtlCol="0">
            <a:spAutoFit/>
          </a:bodyPr>
          <a:lstStyle/>
          <a:p>
            <a:r>
              <a:rPr lang="en-US" dirty="0" smtClean="0"/>
              <a:t>R: </a:t>
            </a:r>
            <a:r>
              <a:rPr lang="zh-CN" altLang="en-US" dirty="0" smtClean="0"/>
              <a:t>阻抗</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928662" y="262058"/>
            <a:ext cx="6934204" cy="2020746"/>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714348" y="2428868"/>
            <a:ext cx="7553325" cy="942975"/>
          </a:xfrm>
          <a:prstGeom prst="rect">
            <a:avLst/>
          </a:prstGeom>
          <a:noFill/>
          <a:ln w="9525">
            <a:noFill/>
            <a:miter lim="800000"/>
            <a:headEnd/>
            <a:tailEnd/>
          </a:ln>
          <a:effectLst/>
        </p:spPr>
      </p:pic>
      <p:pic>
        <p:nvPicPr>
          <p:cNvPr id="4" name="Picture 3"/>
          <p:cNvPicPr>
            <a:picLocks noChangeAspect="1" noChangeArrowheads="1"/>
          </p:cNvPicPr>
          <p:nvPr/>
        </p:nvPicPr>
        <p:blipFill>
          <a:blip r:embed="rId4"/>
          <a:srcRect/>
          <a:stretch>
            <a:fillRect/>
          </a:stretch>
        </p:blipFill>
        <p:spPr bwMode="auto">
          <a:xfrm>
            <a:off x="571472" y="3571876"/>
            <a:ext cx="7724775" cy="1504950"/>
          </a:xfrm>
          <a:prstGeom prst="rect">
            <a:avLst/>
          </a:prstGeom>
          <a:noFill/>
          <a:ln w="9525">
            <a:noFill/>
            <a:miter lim="800000"/>
            <a:headEnd/>
            <a:tailEnd/>
          </a:ln>
          <a:effectLst/>
        </p:spPr>
      </p:pic>
      <p:pic>
        <p:nvPicPr>
          <p:cNvPr id="5" name="Picture 4"/>
          <p:cNvPicPr>
            <a:picLocks noChangeAspect="1" noChangeArrowheads="1"/>
          </p:cNvPicPr>
          <p:nvPr/>
        </p:nvPicPr>
        <p:blipFill>
          <a:blip r:embed="rId5"/>
          <a:srcRect/>
          <a:stretch>
            <a:fillRect/>
          </a:stretch>
        </p:blipFill>
        <p:spPr bwMode="auto">
          <a:xfrm>
            <a:off x="500034" y="5143512"/>
            <a:ext cx="7505700" cy="1000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28596" y="214290"/>
            <a:ext cx="4610100" cy="600075"/>
          </a:xfrm>
          <a:prstGeom prst="rect">
            <a:avLst/>
          </a:prstGeom>
          <a:noFill/>
          <a:ln w="9525">
            <a:noFill/>
            <a:miter lim="800000"/>
            <a:headEnd/>
            <a:tailEnd/>
          </a:ln>
          <a:effectLst/>
        </p:spPr>
      </p:pic>
      <p:pic>
        <p:nvPicPr>
          <p:cNvPr id="1026" name="Picture 2" descr="Related image"/>
          <p:cNvPicPr>
            <a:picLocks noChangeAspect="1" noChangeArrowheads="1"/>
          </p:cNvPicPr>
          <p:nvPr/>
        </p:nvPicPr>
        <p:blipFill>
          <a:blip r:embed="rId3"/>
          <a:srcRect/>
          <a:stretch>
            <a:fillRect/>
          </a:stretch>
        </p:blipFill>
        <p:spPr bwMode="auto">
          <a:xfrm>
            <a:off x="214282" y="1000108"/>
            <a:ext cx="3500462" cy="1950257"/>
          </a:xfrm>
          <a:prstGeom prst="rect">
            <a:avLst/>
          </a:prstGeom>
          <a:noFill/>
        </p:spPr>
      </p:pic>
      <p:pic>
        <p:nvPicPr>
          <p:cNvPr id="1028" name="Picture 4" descr="Related image"/>
          <p:cNvPicPr>
            <a:picLocks noChangeAspect="1" noChangeArrowheads="1"/>
          </p:cNvPicPr>
          <p:nvPr/>
        </p:nvPicPr>
        <p:blipFill>
          <a:blip r:embed="rId4"/>
          <a:srcRect/>
          <a:stretch>
            <a:fillRect/>
          </a:stretch>
        </p:blipFill>
        <p:spPr bwMode="auto">
          <a:xfrm>
            <a:off x="4429124" y="785794"/>
            <a:ext cx="3071834" cy="2459915"/>
          </a:xfrm>
          <a:prstGeom prst="rect">
            <a:avLst/>
          </a:prstGeom>
          <a:noFill/>
        </p:spPr>
      </p:pic>
      <p:pic>
        <p:nvPicPr>
          <p:cNvPr id="1029" name="Picture 5"/>
          <p:cNvPicPr>
            <a:picLocks noChangeAspect="1" noChangeArrowheads="1"/>
          </p:cNvPicPr>
          <p:nvPr/>
        </p:nvPicPr>
        <p:blipFill>
          <a:blip r:embed="rId5"/>
          <a:srcRect/>
          <a:stretch>
            <a:fillRect/>
          </a:stretch>
        </p:blipFill>
        <p:spPr bwMode="auto">
          <a:xfrm>
            <a:off x="357158" y="3357562"/>
            <a:ext cx="6610350" cy="3238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428596" y="3786190"/>
            <a:ext cx="1600200" cy="314325"/>
          </a:xfrm>
          <a:prstGeom prst="rect">
            <a:avLst/>
          </a:prstGeom>
          <a:noFill/>
          <a:ln w="9525">
            <a:noFill/>
            <a:miter lim="800000"/>
            <a:headEnd/>
            <a:tailEnd/>
          </a:ln>
          <a:effectLst/>
        </p:spPr>
      </p:pic>
      <p:pic>
        <p:nvPicPr>
          <p:cNvPr id="1032" name="Picture 8"/>
          <p:cNvPicPr>
            <a:picLocks noChangeAspect="1" noChangeArrowheads="1"/>
          </p:cNvPicPr>
          <p:nvPr/>
        </p:nvPicPr>
        <p:blipFill>
          <a:blip r:embed="rId7"/>
          <a:srcRect/>
          <a:stretch>
            <a:fillRect/>
          </a:stretch>
        </p:blipFill>
        <p:spPr bwMode="auto">
          <a:xfrm>
            <a:off x="2071670" y="3786190"/>
            <a:ext cx="5467350" cy="276225"/>
          </a:xfrm>
          <a:prstGeom prst="rect">
            <a:avLst/>
          </a:prstGeom>
          <a:noFill/>
          <a:ln w="9525">
            <a:noFill/>
            <a:miter lim="800000"/>
            <a:headEnd/>
            <a:tailEnd/>
          </a:ln>
          <a:effectLst/>
        </p:spPr>
      </p:pic>
      <p:pic>
        <p:nvPicPr>
          <p:cNvPr id="1033" name="Picture 9"/>
          <p:cNvPicPr>
            <a:picLocks noChangeAspect="1" noChangeArrowheads="1"/>
          </p:cNvPicPr>
          <p:nvPr/>
        </p:nvPicPr>
        <p:blipFill>
          <a:blip r:embed="rId8"/>
          <a:srcRect/>
          <a:stretch>
            <a:fillRect/>
          </a:stretch>
        </p:blipFill>
        <p:spPr bwMode="auto">
          <a:xfrm>
            <a:off x="428596" y="4143380"/>
            <a:ext cx="1990725" cy="390525"/>
          </a:xfrm>
          <a:prstGeom prst="rect">
            <a:avLst/>
          </a:prstGeom>
          <a:noFill/>
          <a:ln w="9525">
            <a:noFill/>
            <a:miter lim="800000"/>
            <a:headEnd/>
            <a:tailEnd/>
          </a:ln>
          <a:effectLst/>
        </p:spPr>
      </p:pic>
      <p:pic>
        <p:nvPicPr>
          <p:cNvPr id="1034" name="Picture 10"/>
          <p:cNvPicPr>
            <a:picLocks noChangeAspect="1" noChangeArrowheads="1"/>
          </p:cNvPicPr>
          <p:nvPr/>
        </p:nvPicPr>
        <p:blipFill>
          <a:blip r:embed="rId9"/>
          <a:srcRect/>
          <a:stretch>
            <a:fillRect/>
          </a:stretch>
        </p:blipFill>
        <p:spPr bwMode="auto">
          <a:xfrm>
            <a:off x="357158" y="4500570"/>
            <a:ext cx="7562850" cy="581025"/>
          </a:xfrm>
          <a:prstGeom prst="rect">
            <a:avLst/>
          </a:prstGeom>
          <a:noFill/>
          <a:ln w="9525">
            <a:noFill/>
            <a:miter lim="800000"/>
            <a:headEnd/>
            <a:tailEnd/>
          </a:ln>
          <a:effectLst/>
        </p:spPr>
      </p:pic>
      <p:pic>
        <p:nvPicPr>
          <p:cNvPr id="1035" name="Picture 11"/>
          <p:cNvPicPr>
            <a:picLocks noChangeAspect="1" noChangeArrowheads="1"/>
          </p:cNvPicPr>
          <p:nvPr/>
        </p:nvPicPr>
        <p:blipFill>
          <a:blip r:embed="rId10"/>
          <a:srcRect/>
          <a:stretch>
            <a:fillRect/>
          </a:stretch>
        </p:blipFill>
        <p:spPr bwMode="auto">
          <a:xfrm>
            <a:off x="142844" y="5214950"/>
            <a:ext cx="7696200" cy="99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srcRect/>
          <a:stretch>
            <a:fillRect/>
          </a:stretch>
        </p:blipFill>
        <p:spPr bwMode="auto">
          <a:xfrm>
            <a:off x="0" y="285728"/>
            <a:ext cx="4429124" cy="6400708"/>
          </a:xfrm>
          <a:prstGeom prst="rect">
            <a:avLst/>
          </a:prstGeom>
          <a:noFill/>
        </p:spPr>
      </p:pic>
      <p:pic>
        <p:nvPicPr>
          <p:cNvPr id="2052" name="Picture 4" descr="Related image"/>
          <p:cNvPicPr>
            <a:picLocks noChangeAspect="1" noChangeArrowheads="1"/>
          </p:cNvPicPr>
          <p:nvPr/>
        </p:nvPicPr>
        <p:blipFill>
          <a:blip r:embed="rId3"/>
          <a:srcRect/>
          <a:stretch>
            <a:fillRect/>
          </a:stretch>
        </p:blipFill>
        <p:spPr bwMode="auto">
          <a:xfrm>
            <a:off x="4500562" y="524609"/>
            <a:ext cx="4500594" cy="5690473"/>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7"/>
          <p:cNvSpPr txBox="1">
            <a:spLocks noChangeArrowheads="1"/>
          </p:cNvSpPr>
          <p:nvPr/>
        </p:nvSpPr>
        <p:spPr bwMode="auto">
          <a:xfrm>
            <a:off x="785786" y="363915"/>
            <a:ext cx="7467600" cy="5734262"/>
          </a:xfrm>
          <a:prstGeom prst="rect">
            <a:avLst/>
          </a:prstGeom>
          <a:noFill/>
          <a:ln w="9525">
            <a:noFill/>
            <a:miter lim="800000"/>
            <a:headEnd/>
            <a:tailEnd/>
          </a:ln>
        </p:spPr>
        <p:txBody>
          <a:bodyPr>
            <a:spAutoFit/>
          </a:bodyPr>
          <a:lstStyle/>
          <a:p>
            <a:pPr algn="l">
              <a:lnSpc>
                <a:spcPct val="190000"/>
              </a:lnSpc>
            </a:pPr>
            <a:r>
              <a:rPr lang="zh-CN" altLang="en-US" sz="2800" dirty="0">
                <a:latin typeface="宋体" pitchFamily="2" charset="-122"/>
                <a:ea typeface="宋体" pitchFamily="2" charset="-122"/>
              </a:rPr>
              <a:t>      </a:t>
            </a:r>
            <a:r>
              <a:rPr lang="zh-CN" altLang="en-US" sz="4000" dirty="0">
                <a:latin typeface="黑体" pitchFamily="49" charset="-122"/>
              </a:rPr>
              <a:t>血管壁是一个具有多层复合结构的中空管道，它承受血液压力和管外组织的束缚</a:t>
            </a:r>
            <a:r>
              <a:rPr lang="zh-CN" altLang="en-US" sz="4000" dirty="0" smtClean="0">
                <a:latin typeface="黑体" pitchFamily="49" charset="-122"/>
              </a:rPr>
              <a:t>。</a:t>
            </a:r>
            <a:endParaRPr lang="en-US" altLang="zh-CN" sz="4000" dirty="0" smtClean="0">
              <a:latin typeface="黑体" pitchFamily="49" charset="-122"/>
            </a:endParaRPr>
          </a:p>
          <a:p>
            <a:pPr>
              <a:lnSpc>
                <a:spcPct val="190000"/>
              </a:lnSpc>
            </a:pPr>
            <a:r>
              <a:rPr lang="zh-CN" altLang="en-US" sz="4000" b="1" dirty="0" smtClean="0">
                <a:latin typeface="黑体" pitchFamily="49" charset="-122"/>
                <a:ea typeface="黑体" pitchFamily="49" charset="-122"/>
              </a:rPr>
              <a:t>通常动脉和静脉血管壁由内、中、外三层结构组成</a:t>
            </a:r>
            <a:r>
              <a:rPr lang="ja-JP" altLang="en-US" sz="4000" b="1" dirty="0" smtClean="0">
                <a:latin typeface="黑体" pitchFamily="49" charset="-122"/>
                <a:ea typeface="黑体" pitchFamily="49" charset="-122"/>
              </a:rPr>
              <a:t>：</a:t>
            </a:r>
            <a:r>
              <a:rPr lang="ja-JP" altLang="en-US" sz="4000" dirty="0" smtClean="0">
                <a:latin typeface="黑体" pitchFamily="49" charset="-122"/>
              </a:rPr>
              <a:t> </a:t>
            </a:r>
            <a:endParaRPr lang="zh-CN" altLang="en-US" sz="2400" dirty="0">
              <a:latin typeface="黑体"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8600" y="533400"/>
            <a:ext cx="5791200" cy="6421438"/>
          </a:xfrm>
          <a:prstGeom prst="rect">
            <a:avLst/>
          </a:prstGeom>
          <a:noFill/>
          <a:ln w="9525">
            <a:noFill/>
            <a:miter lim="800000"/>
            <a:headEnd/>
            <a:tailEnd/>
          </a:ln>
        </p:spPr>
        <p:txBody>
          <a:bodyPr>
            <a:spAutoFit/>
          </a:bodyPr>
          <a:lstStyle/>
          <a:p>
            <a:pPr algn="l">
              <a:lnSpc>
                <a:spcPct val="150000"/>
              </a:lnSpc>
            </a:pPr>
            <a:r>
              <a:rPr lang="zh-CN" altLang="en-US" sz="2800" dirty="0">
                <a:solidFill>
                  <a:srgbClr val="006600"/>
                </a:solidFill>
                <a:latin typeface="黑体" pitchFamily="49" charset="-122"/>
              </a:rPr>
              <a:t>内层</a:t>
            </a:r>
            <a:r>
              <a:rPr lang="ja-JP" altLang="en-US" sz="2800" dirty="0">
                <a:solidFill>
                  <a:srgbClr val="006600"/>
                </a:solidFill>
                <a:latin typeface="黑体" pitchFamily="49" charset="-122"/>
              </a:rPr>
              <a:t>：</a:t>
            </a:r>
            <a:r>
              <a:rPr lang="ja-JP" altLang="en-US" sz="2800" dirty="0">
                <a:latin typeface="黑体" pitchFamily="49" charset="-122"/>
              </a:rPr>
              <a:t> </a:t>
            </a:r>
            <a:r>
              <a:rPr lang="zh-CN" altLang="en-US" sz="2400" dirty="0">
                <a:latin typeface="黑体" pitchFamily="49" charset="-122"/>
              </a:rPr>
              <a:t>主要是内皮细胞和基质膜</a:t>
            </a:r>
          </a:p>
          <a:p>
            <a:pPr algn="l">
              <a:lnSpc>
                <a:spcPct val="150000"/>
              </a:lnSpc>
            </a:pPr>
            <a:endParaRPr lang="zh-CN" altLang="en-US" sz="2400" dirty="0">
              <a:latin typeface="黑体" pitchFamily="49" charset="-122"/>
            </a:endParaRPr>
          </a:p>
          <a:p>
            <a:pPr algn="l">
              <a:lnSpc>
                <a:spcPct val="180000"/>
              </a:lnSpc>
            </a:pPr>
            <a:r>
              <a:rPr lang="zh-CN" altLang="en-US" sz="2800" dirty="0">
                <a:solidFill>
                  <a:srgbClr val="D60093"/>
                </a:solidFill>
                <a:latin typeface="黑体" pitchFamily="49" charset="-122"/>
              </a:rPr>
              <a:t>中层</a:t>
            </a:r>
            <a:r>
              <a:rPr lang="ja-JP" altLang="en-US" sz="2400" dirty="0">
                <a:solidFill>
                  <a:srgbClr val="D60093"/>
                </a:solidFill>
                <a:latin typeface="黑体" pitchFamily="49" charset="-122"/>
              </a:rPr>
              <a:t>：</a:t>
            </a:r>
            <a:r>
              <a:rPr lang="ja-JP" altLang="en-US" sz="2400" dirty="0">
                <a:latin typeface="黑体" pitchFamily="49" charset="-122"/>
              </a:rPr>
              <a:t> </a:t>
            </a:r>
            <a:r>
              <a:rPr lang="zh-CN" altLang="en-US" sz="2400" dirty="0">
                <a:latin typeface="黑体" pitchFamily="49" charset="-122"/>
              </a:rPr>
              <a:t>可分为若干同心的、具有</a:t>
            </a:r>
          </a:p>
          <a:p>
            <a:pPr algn="l">
              <a:lnSpc>
                <a:spcPct val="180000"/>
              </a:lnSpc>
            </a:pPr>
            <a:r>
              <a:rPr lang="zh-CN" altLang="en-US" sz="2400" dirty="0">
                <a:latin typeface="黑体" pitchFamily="49" charset="-122"/>
              </a:rPr>
              <a:t>       弹性的薄层,</a:t>
            </a:r>
            <a:r>
              <a:rPr lang="ja-JP" altLang="en-US" sz="2400" dirty="0">
                <a:latin typeface="黑体" pitchFamily="49" charset="-122"/>
              </a:rPr>
              <a:t>每层</a:t>
            </a:r>
            <a:r>
              <a:rPr lang="zh-CN" altLang="en-US" sz="2400" dirty="0">
                <a:latin typeface="黑体" pitchFamily="49" charset="-122"/>
              </a:rPr>
              <a:t>均由弹性</a:t>
            </a:r>
          </a:p>
          <a:p>
            <a:pPr algn="l">
              <a:lnSpc>
                <a:spcPct val="180000"/>
              </a:lnSpc>
            </a:pPr>
            <a:r>
              <a:rPr lang="zh-CN" altLang="en-US" sz="2400" dirty="0">
                <a:latin typeface="黑体" pitchFamily="49" charset="-122"/>
              </a:rPr>
              <a:t>       纤维</a:t>
            </a:r>
            <a:r>
              <a:rPr lang="en-US" altLang="zh-CN" sz="2400" dirty="0">
                <a:latin typeface="黑体" pitchFamily="49" charset="-122"/>
              </a:rPr>
              <a:t>、</a:t>
            </a:r>
            <a:r>
              <a:rPr lang="zh-CN" altLang="en-US" sz="2400" dirty="0">
                <a:latin typeface="黑体" pitchFamily="49" charset="-122"/>
              </a:rPr>
              <a:t>胶原纤维、平滑肌</a:t>
            </a:r>
          </a:p>
          <a:p>
            <a:pPr algn="l">
              <a:lnSpc>
                <a:spcPct val="180000"/>
              </a:lnSpc>
            </a:pPr>
            <a:r>
              <a:rPr lang="zh-CN" altLang="en-US" sz="2400" dirty="0">
                <a:latin typeface="黑体" pitchFamily="49" charset="-122"/>
              </a:rPr>
              <a:t>       交织组成；</a:t>
            </a:r>
          </a:p>
          <a:p>
            <a:pPr algn="l">
              <a:lnSpc>
                <a:spcPct val="180000"/>
              </a:lnSpc>
            </a:pPr>
            <a:endParaRPr lang="zh-CN" altLang="en-US" sz="2400" dirty="0">
              <a:latin typeface="黑体" pitchFamily="49" charset="-122"/>
            </a:endParaRPr>
          </a:p>
          <a:p>
            <a:pPr algn="l">
              <a:lnSpc>
                <a:spcPct val="180000"/>
              </a:lnSpc>
            </a:pPr>
            <a:r>
              <a:rPr lang="zh-CN" altLang="en-US" sz="2800" dirty="0">
                <a:solidFill>
                  <a:schemeClr val="accent2"/>
                </a:solidFill>
                <a:latin typeface="黑体" pitchFamily="49" charset="-122"/>
              </a:rPr>
              <a:t>外层</a:t>
            </a:r>
            <a:r>
              <a:rPr lang="ja-JP" altLang="en-US" sz="2800" dirty="0">
                <a:solidFill>
                  <a:schemeClr val="accent2"/>
                </a:solidFill>
                <a:latin typeface="黑体" pitchFamily="49" charset="-122"/>
              </a:rPr>
              <a:t>：</a:t>
            </a:r>
            <a:r>
              <a:rPr lang="ja-JP" altLang="en-US" sz="2800" dirty="0">
                <a:latin typeface="黑体" pitchFamily="49" charset="-122"/>
              </a:rPr>
              <a:t> </a:t>
            </a:r>
            <a:r>
              <a:rPr lang="zh-CN" altLang="en-US" sz="2400" dirty="0">
                <a:latin typeface="黑体" pitchFamily="49" charset="-122"/>
              </a:rPr>
              <a:t>松弛的结缔组织。</a:t>
            </a:r>
          </a:p>
          <a:p>
            <a:pPr algn="just"/>
            <a:r>
              <a:rPr lang="zh-CN" altLang="en-US" sz="3200" b="0" dirty="0">
                <a:latin typeface="宋体" pitchFamily="2" charset="-122"/>
                <a:ea typeface="宋体" pitchFamily="2" charset="-122"/>
              </a:rPr>
              <a:t>       </a:t>
            </a:r>
          </a:p>
          <a:p>
            <a:pPr algn="l" eaLnBrk="0" hangingPunct="0"/>
            <a:endParaRPr lang="zh-CN" altLang="en-US" sz="3200" b="0" dirty="0">
              <a:latin typeface="宋体" pitchFamily="2" charset="-122"/>
              <a:ea typeface="宋体" pitchFamily="2" charset="-122"/>
            </a:endParaRPr>
          </a:p>
        </p:txBody>
      </p:sp>
      <p:pic>
        <p:nvPicPr>
          <p:cNvPr id="3" name="血流.AVI">
            <a:hlinkClick r:id="" action="ppaction://media"/>
          </p:cNvPr>
          <p:cNvPicPr>
            <a:picLocks noRot="1" noChangeAspect="1" noChangeArrowheads="1"/>
          </p:cNvPicPr>
          <p:nvPr>
            <a:videoFile r:link="rId1"/>
          </p:nvPr>
        </p:nvPicPr>
        <p:blipFill>
          <a:blip r:embed="rId3"/>
          <a:srcRect/>
          <a:stretch>
            <a:fillRect/>
          </a:stretch>
        </p:blipFill>
        <p:spPr bwMode="auto">
          <a:xfrm>
            <a:off x="5257800" y="990600"/>
            <a:ext cx="3684588" cy="4860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p:cTn id="12"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srcRect/>
          <a:stretch>
            <a:fillRect/>
          </a:stretch>
        </p:blipFill>
        <p:spPr bwMode="auto">
          <a:xfrm>
            <a:off x="714348" y="928670"/>
            <a:ext cx="7705725" cy="2667000"/>
          </a:xfrm>
          <a:prstGeom prst="rect">
            <a:avLst/>
          </a:prstGeom>
          <a:noFill/>
          <a:ln w="9525">
            <a:noFill/>
            <a:miter lim="800000"/>
            <a:headEnd/>
            <a:tailEnd/>
          </a:ln>
          <a:effectLst/>
        </p:spPr>
      </p:pic>
      <p:sp>
        <p:nvSpPr>
          <p:cNvPr id="3" name="矩形 2"/>
          <p:cNvSpPr/>
          <p:nvPr/>
        </p:nvSpPr>
        <p:spPr>
          <a:xfrm>
            <a:off x="6215074" y="3929066"/>
            <a:ext cx="2501454" cy="369332"/>
          </a:xfrm>
          <a:prstGeom prst="rect">
            <a:avLst/>
          </a:prstGeom>
        </p:spPr>
        <p:txBody>
          <a:bodyPr wrap="none">
            <a:spAutoFit/>
          </a:bodyPr>
          <a:lstStyle/>
          <a:p>
            <a:r>
              <a:rPr lang="en-US" dirty="0" smtClean="0"/>
              <a:t>Thoracic aorta </a:t>
            </a:r>
            <a:r>
              <a:rPr lang="en-US" dirty="0" err="1" smtClean="0"/>
              <a:t>胸主动脉</a:t>
            </a:r>
            <a:endParaRPr lang="en-US" dirty="0"/>
          </a:p>
        </p:txBody>
      </p:sp>
      <p:sp>
        <p:nvSpPr>
          <p:cNvPr id="4" name="TextBox 3"/>
          <p:cNvSpPr txBox="1"/>
          <p:nvPr/>
        </p:nvSpPr>
        <p:spPr>
          <a:xfrm>
            <a:off x="2071670" y="3714752"/>
            <a:ext cx="2857520" cy="523220"/>
          </a:xfrm>
          <a:prstGeom prst="rect">
            <a:avLst/>
          </a:prstGeom>
          <a:noFill/>
        </p:spPr>
        <p:txBody>
          <a:bodyPr wrap="square" rtlCol="0">
            <a:spAutoFit/>
          </a:bodyPr>
          <a:lstStyle/>
          <a:p>
            <a:r>
              <a:rPr lang="en-US" sz="2800" dirty="0" smtClean="0"/>
              <a:t>Muscular : </a:t>
            </a:r>
            <a:r>
              <a:rPr lang="zh-CN" altLang="en-US" sz="2800" dirty="0" smtClean="0">
                <a:solidFill>
                  <a:srgbClr val="FF0000"/>
                </a:solidFill>
              </a:rPr>
              <a:t>肌性</a:t>
            </a:r>
            <a:endParaRPr lang="en-US" sz="2800" dirty="0">
              <a:solidFill>
                <a:srgbClr val="FF0000"/>
              </a:solidFill>
            </a:endParaRPr>
          </a:p>
        </p:txBody>
      </p:sp>
      <p:sp>
        <p:nvSpPr>
          <p:cNvPr id="5" name="矩形 4"/>
          <p:cNvSpPr/>
          <p:nvPr/>
        </p:nvSpPr>
        <p:spPr>
          <a:xfrm>
            <a:off x="4714876" y="2143116"/>
            <a:ext cx="1428760"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直接箭头连接符 6"/>
          <p:cNvCxnSpPr/>
          <p:nvPr/>
        </p:nvCxnSpPr>
        <p:spPr>
          <a:xfrm rot="16200000" flipH="1">
            <a:off x="5715008" y="2714620"/>
            <a:ext cx="1500198" cy="9286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85786" y="2071678"/>
            <a:ext cx="7429552"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0"/>
            <a:ext cx="9144000" cy="4401205"/>
          </a:xfrm>
          <a:prstGeom prst="rect">
            <a:avLst/>
          </a:prstGeom>
          <a:noFill/>
          <a:ln w="9525">
            <a:noFill/>
            <a:miter lim="800000"/>
            <a:headEnd/>
            <a:tailEnd/>
          </a:ln>
        </p:spPr>
        <p:txBody>
          <a:bodyPr>
            <a:spAutoFit/>
          </a:bodyPr>
          <a:lstStyle/>
          <a:p>
            <a:pPr algn="l">
              <a:lnSpc>
                <a:spcPct val="150000"/>
              </a:lnSpc>
            </a:pPr>
            <a:r>
              <a:rPr lang="zh-CN" altLang="en-US" sz="3200" dirty="0" smtClean="0">
                <a:latin typeface="黑体" pitchFamily="2" charset="-122"/>
              </a:rPr>
              <a:t>  弹性纤维</a:t>
            </a:r>
            <a:r>
              <a:rPr lang="zh-CN" altLang="en-US" sz="3200" dirty="0">
                <a:latin typeface="黑体" pitchFamily="2" charset="-122"/>
              </a:rPr>
              <a:t>、胶原纤维、平滑肌的含量百分比</a:t>
            </a:r>
          </a:p>
          <a:p>
            <a:pPr algn="l">
              <a:lnSpc>
                <a:spcPct val="200000"/>
              </a:lnSpc>
            </a:pPr>
            <a:r>
              <a:rPr lang="zh-CN" altLang="en-US" sz="3200" dirty="0">
                <a:latin typeface="黑体" pitchFamily="2" charset="-122"/>
              </a:rPr>
              <a:t>  </a:t>
            </a:r>
            <a:r>
              <a:rPr lang="zh-CN" altLang="en-US" sz="2400" dirty="0" smtClean="0">
                <a:latin typeface="黑体" pitchFamily="2" charset="-122"/>
              </a:rPr>
              <a:t>在</a:t>
            </a:r>
            <a:r>
              <a:rPr lang="zh-CN" altLang="en-US" sz="2400" dirty="0">
                <a:latin typeface="黑体" pitchFamily="2" charset="-122"/>
              </a:rPr>
              <a:t>整个血管系中，不同动脉管段中所含弹性纤维、胶原纤维和平滑肌的含量百分比是不同的</a:t>
            </a:r>
            <a:r>
              <a:rPr lang="zh-CN" altLang="en-US" sz="2400" dirty="0" smtClean="0">
                <a:latin typeface="黑体" pitchFamily="2" charset="-122"/>
              </a:rPr>
              <a:t>。</a:t>
            </a:r>
            <a:endParaRPr lang="zh-CN" altLang="en-US" sz="800" dirty="0" smtClean="0">
              <a:latin typeface="黑体" pitchFamily="2" charset="-122"/>
            </a:endParaRPr>
          </a:p>
          <a:p>
            <a:pPr algn="l">
              <a:lnSpc>
                <a:spcPct val="200000"/>
              </a:lnSpc>
              <a:buFontTx/>
              <a:buChar char="•"/>
            </a:pPr>
            <a:r>
              <a:rPr lang="zh-CN" altLang="en-US" sz="2400" dirty="0" smtClean="0">
                <a:latin typeface="黑体" pitchFamily="2" charset="-122"/>
              </a:rPr>
              <a:t> 胸主动脉，弹性纤维占总纤维元的60%，而胶原纤维只占40%；</a:t>
            </a:r>
            <a:endParaRPr lang="zh-CN" altLang="en-US" sz="1800" dirty="0" smtClean="0">
              <a:latin typeface="黑体" pitchFamily="2" charset="-122"/>
            </a:endParaRPr>
          </a:p>
          <a:p>
            <a:pPr algn="l">
              <a:lnSpc>
                <a:spcPct val="150000"/>
              </a:lnSpc>
              <a:buFontTx/>
              <a:buChar char="•"/>
            </a:pPr>
            <a:r>
              <a:rPr lang="zh-CN" altLang="en-US" sz="2400" dirty="0" smtClean="0">
                <a:latin typeface="黑体" pitchFamily="2" charset="-122"/>
              </a:rPr>
              <a:t> </a:t>
            </a:r>
            <a:r>
              <a:rPr lang="zh-CN" altLang="en-US" sz="2400" dirty="0">
                <a:latin typeface="黑体" pitchFamily="2" charset="-122"/>
              </a:rPr>
              <a:t>胸外血管中，这种比例将反过来，弹性纤维只占30%，而胶原</a:t>
            </a:r>
          </a:p>
          <a:p>
            <a:pPr algn="l">
              <a:lnSpc>
                <a:spcPct val="150000"/>
              </a:lnSpc>
            </a:pPr>
            <a:r>
              <a:rPr lang="zh-CN" altLang="en-US" sz="2400" dirty="0">
                <a:latin typeface="黑体" pitchFamily="2" charset="-122"/>
              </a:rPr>
              <a:t>  纤维则占70%</a:t>
            </a:r>
            <a:r>
              <a:rPr lang="zh-CN" altLang="en-US" sz="2400" dirty="0" smtClean="0">
                <a:latin typeface="黑体" pitchFamily="2" charset="-122"/>
              </a:rPr>
              <a:t>。</a:t>
            </a:r>
            <a:endParaRPr lang="zh-CN" altLang="en-US" b="0" dirty="0">
              <a:ea typeface="宋体"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500034" y="785794"/>
            <a:ext cx="7920038" cy="4954588"/>
          </a:xfrm>
          <a:prstGeom prst="rect">
            <a:avLst/>
          </a:prstGeom>
          <a:noFill/>
          <a:ln w="9525">
            <a:noFill/>
            <a:miter lim="800000"/>
            <a:headEnd/>
            <a:tailEnd/>
          </a:ln>
        </p:spPr>
      </p:pic>
      <p:sp>
        <p:nvSpPr>
          <p:cNvPr id="3" name="Rectangle 3"/>
          <p:cNvSpPr>
            <a:spLocks noChangeArrowheads="1"/>
          </p:cNvSpPr>
          <p:nvPr/>
        </p:nvSpPr>
        <p:spPr bwMode="auto">
          <a:xfrm>
            <a:off x="457200" y="6019800"/>
            <a:ext cx="7740650" cy="519113"/>
          </a:xfrm>
          <a:prstGeom prst="rect">
            <a:avLst/>
          </a:prstGeom>
          <a:noFill/>
          <a:ln w="9525">
            <a:noFill/>
            <a:miter lim="800000"/>
            <a:headEnd/>
            <a:tailEnd/>
          </a:ln>
        </p:spPr>
        <p:txBody>
          <a:bodyPr wrap="none" anchor="ctr">
            <a:spAutoFit/>
          </a:bodyPr>
          <a:lstStyle/>
          <a:p>
            <a:pPr algn="l"/>
            <a:r>
              <a:rPr lang="zh-CN" altLang="en-US" sz="2800" b="0"/>
              <a:t>动脉血管壁中弹性纤维和胶原纤维含量的百分比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7"/>
          <p:cNvSpPr txBox="1">
            <a:spLocks noChangeArrowheads="1"/>
          </p:cNvSpPr>
          <p:nvPr/>
        </p:nvSpPr>
        <p:spPr bwMode="auto">
          <a:xfrm>
            <a:off x="357158" y="357166"/>
            <a:ext cx="8429684" cy="2727325"/>
          </a:xfrm>
          <a:prstGeom prst="rect">
            <a:avLst/>
          </a:prstGeom>
          <a:noFill/>
          <a:ln w="9525">
            <a:noFill/>
            <a:miter lim="800000"/>
            <a:headEnd/>
            <a:tailEnd/>
          </a:ln>
        </p:spPr>
        <p:txBody>
          <a:bodyPr wrap="square">
            <a:spAutoFit/>
          </a:bodyPr>
          <a:lstStyle/>
          <a:p>
            <a:pPr algn="l">
              <a:lnSpc>
                <a:spcPct val="240000"/>
              </a:lnSpc>
              <a:spcBef>
                <a:spcPct val="50000"/>
              </a:spcBef>
            </a:pPr>
            <a:r>
              <a:rPr lang="zh-CN" altLang="en-US" sz="2800" b="0" dirty="0">
                <a:ea typeface="宋体" pitchFamily="2" charset="-122"/>
              </a:rPr>
              <a:t>  </a:t>
            </a:r>
            <a:r>
              <a:rPr lang="zh-CN" altLang="en-US" sz="2800" b="0" dirty="0" smtClean="0">
                <a:ea typeface="宋体" pitchFamily="2" charset="-122"/>
              </a:rPr>
              <a:t> </a:t>
            </a:r>
            <a:r>
              <a:rPr lang="zh-CN" altLang="en-US" sz="3600" dirty="0"/>
              <a:t>越靠近心脏，动脉血管壁弹性纤维含量百分比越高，弹性越好。</a:t>
            </a:r>
          </a:p>
        </p:txBody>
      </p:sp>
      <p:sp>
        <p:nvSpPr>
          <p:cNvPr id="3" name="Text Box 2"/>
          <p:cNvSpPr txBox="1">
            <a:spLocks noChangeArrowheads="1"/>
          </p:cNvSpPr>
          <p:nvPr/>
        </p:nvSpPr>
        <p:spPr bwMode="auto">
          <a:xfrm>
            <a:off x="571472" y="3071810"/>
            <a:ext cx="8077200" cy="2871555"/>
          </a:xfrm>
          <a:prstGeom prst="rect">
            <a:avLst/>
          </a:prstGeom>
          <a:noFill/>
          <a:ln w="9525">
            <a:noFill/>
            <a:miter lim="800000"/>
            <a:headEnd/>
            <a:tailEnd/>
          </a:ln>
        </p:spPr>
        <p:txBody>
          <a:bodyPr wrap="square">
            <a:spAutoFit/>
          </a:bodyPr>
          <a:lstStyle/>
          <a:p>
            <a:pPr algn="l">
              <a:lnSpc>
                <a:spcPct val="240000"/>
              </a:lnSpc>
            </a:pPr>
            <a:r>
              <a:rPr lang="zh-CN" altLang="en-US" dirty="0">
                <a:ea typeface="宋体" pitchFamily="2" charset="-122"/>
              </a:rPr>
              <a:t> </a:t>
            </a:r>
            <a:r>
              <a:rPr lang="zh-CN" altLang="en-US" sz="3200" dirty="0" smtClean="0"/>
              <a:t>从</a:t>
            </a:r>
            <a:r>
              <a:rPr lang="zh-CN" altLang="en-US" sz="3200" dirty="0"/>
              <a:t>主动脉、大动脉到分支动脉，</a:t>
            </a:r>
            <a:r>
              <a:rPr lang="zh-CN" altLang="en-US" sz="3200" dirty="0">
                <a:solidFill>
                  <a:srgbClr val="FF0000"/>
                </a:solidFill>
              </a:rPr>
              <a:t>平滑肌</a:t>
            </a:r>
            <a:r>
              <a:rPr lang="zh-CN" altLang="en-US" sz="3200" dirty="0"/>
              <a:t>含量所占的百分比将越来越高。</a:t>
            </a:r>
            <a:endParaRPr lang="zh-CN" altLang="en-US" sz="3200" b="0" dirty="0"/>
          </a:p>
          <a:p>
            <a:pPr>
              <a:spcBef>
                <a:spcPct val="50000"/>
              </a:spcBef>
            </a:pPr>
            <a:endParaRPr lang="zh-CN" altLang="en-US" b="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323850" y="476250"/>
            <a:ext cx="8610600" cy="5049075"/>
          </a:xfrm>
          <a:prstGeom prst="rect">
            <a:avLst/>
          </a:prstGeom>
          <a:noFill/>
          <a:ln w="9525">
            <a:noFill/>
            <a:miter lim="800000"/>
            <a:headEnd/>
            <a:tailEnd/>
          </a:ln>
        </p:spPr>
        <p:txBody>
          <a:bodyPr>
            <a:spAutoFit/>
          </a:bodyPr>
          <a:lstStyle/>
          <a:p>
            <a:pPr algn="l">
              <a:lnSpc>
                <a:spcPct val="120000"/>
              </a:lnSpc>
              <a:spcBef>
                <a:spcPct val="50000"/>
              </a:spcBef>
              <a:buFontTx/>
              <a:buChar char="•"/>
            </a:pPr>
            <a:r>
              <a:rPr lang="zh-CN" altLang="en-US" sz="3200" dirty="0">
                <a:latin typeface="黑体" pitchFamily="2" charset="-122"/>
              </a:rPr>
              <a:t>  </a:t>
            </a:r>
            <a:r>
              <a:rPr lang="zh-CN" altLang="en-US" sz="2800" dirty="0">
                <a:latin typeface="黑体" pitchFamily="2" charset="-122"/>
              </a:rPr>
              <a:t>弹性纤维使血管呈弹性，其含量高，血管性好，</a:t>
            </a:r>
          </a:p>
          <a:p>
            <a:pPr algn="l">
              <a:lnSpc>
                <a:spcPct val="120000"/>
              </a:lnSpc>
              <a:spcBef>
                <a:spcPct val="50000"/>
              </a:spcBef>
            </a:pPr>
            <a:r>
              <a:rPr lang="zh-CN" altLang="en-US" sz="2800" dirty="0">
                <a:latin typeface="黑体" pitchFamily="2" charset="-122"/>
              </a:rPr>
              <a:t>   </a:t>
            </a:r>
            <a:r>
              <a:rPr lang="zh-CN" altLang="en-US" sz="2800" dirty="0">
                <a:solidFill>
                  <a:srgbClr val="FF0000"/>
                </a:solidFill>
                <a:latin typeface="黑体" pitchFamily="2" charset="-122"/>
              </a:rPr>
              <a:t>顺应性</a:t>
            </a:r>
            <a:r>
              <a:rPr lang="zh-CN" altLang="en-US" sz="2800" dirty="0">
                <a:latin typeface="黑体" pitchFamily="2" charset="-122"/>
              </a:rPr>
              <a:t>好，有利于血液循环。</a:t>
            </a:r>
          </a:p>
          <a:p>
            <a:pPr algn="l">
              <a:lnSpc>
                <a:spcPct val="120000"/>
              </a:lnSpc>
              <a:spcBef>
                <a:spcPct val="50000"/>
              </a:spcBef>
            </a:pPr>
            <a:endParaRPr lang="zh-CN" altLang="en-US" sz="900" dirty="0">
              <a:latin typeface="黑体" pitchFamily="2" charset="-122"/>
            </a:endParaRPr>
          </a:p>
          <a:p>
            <a:pPr algn="l">
              <a:lnSpc>
                <a:spcPct val="120000"/>
              </a:lnSpc>
              <a:spcBef>
                <a:spcPct val="50000"/>
              </a:spcBef>
              <a:buFontTx/>
              <a:buChar char="•"/>
            </a:pPr>
            <a:r>
              <a:rPr lang="zh-CN" altLang="en-US" sz="3200" dirty="0">
                <a:latin typeface="黑体" pitchFamily="2" charset="-122"/>
              </a:rPr>
              <a:t>  </a:t>
            </a:r>
            <a:r>
              <a:rPr lang="zh-CN" altLang="en-US" sz="2800" dirty="0">
                <a:latin typeface="黑体" pitchFamily="2" charset="-122"/>
              </a:rPr>
              <a:t>胶原纤维使血管呈韧性，可防止血管的过分扩张。</a:t>
            </a:r>
          </a:p>
          <a:p>
            <a:pPr algn="l">
              <a:lnSpc>
                <a:spcPct val="140000"/>
              </a:lnSpc>
              <a:spcBef>
                <a:spcPct val="50000"/>
              </a:spcBef>
              <a:buFontTx/>
              <a:buChar char="•"/>
            </a:pPr>
            <a:r>
              <a:rPr lang="zh-CN" altLang="en-US" sz="3200" dirty="0">
                <a:latin typeface="黑体" pitchFamily="2" charset="-122"/>
              </a:rPr>
              <a:t>  </a:t>
            </a:r>
            <a:r>
              <a:rPr lang="zh-CN" altLang="en-US" sz="2800" dirty="0">
                <a:latin typeface="黑体" pitchFamily="2" charset="-122"/>
              </a:rPr>
              <a:t>平滑肌含量高，可自发收缩。</a:t>
            </a:r>
          </a:p>
          <a:p>
            <a:pPr algn="l">
              <a:lnSpc>
                <a:spcPct val="140000"/>
              </a:lnSpc>
              <a:spcBef>
                <a:spcPct val="50000"/>
              </a:spcBef>
            </a:pPr>
            <a:r>
              <a:rPr lang="zh-CN" altLang="en-US" sz="3200" dirty="0" smtClean="0">
                <a:latin typeface="黑体" pitchFamily="2" charset="-122"/>
              </a:rPr>
              <a:t>    </a:t>
            </a:r>
            <a:r>
              <a:rPr lang="zh-CN" altLang="en-US" sz="3200" dirty="0">
                <a:latin typeface="黑体" pitchFamily="2" charset="-122"/>
              </a:rPr>
              <a:t>所以，主动脉弹性纤维含量高，弹性好。小动脉平滑肌含量高，可关闭。</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571472" y="142852"/>
            <a:ext cx="8396318" cy="5770811"/>
          </a:xfrm>
          <a:prstGeom prst="rect">
            <a:avLst/>
          </a:prstGeom>
          <a:noFill/>
          <a:ln w="9525">
            <a:noFill/>
            <a:miter lim="800000"/>
            <a:headEnd/>
            <a:tailEnd/>
          </a:ln>
        </p:spPr>
        <p:txBody>
          <a:bodyPr wrap="square">
            <a:spAutoFit/>
          </a:bodyPr>
          <a:lstStyle/>
          <a:p>
            <a:pPr algn="l">
              <a:lnSpc>
                <a:spcPct val="150000"/>
              </a:lnSpc>
            </a:pPr>
            <a:r>
              <a:rPr lang="zh-CN" altLang="en-US" sz="3200" dirty="0">
                <a:latin typeface="宋体" pitchFamily="2" charset="-122"/>
                <a:ea typeface="宋体" pitchFamily="2" charset="-122"/>
              </a:rPr>
              <a:t>   </a:t>
            </a:r>
            <a:r>
              <a:rPr lang="zh-CN" altLang="en-US" sz="2800" dirty="0" smtClean="0">
                <a:latin typeface="黑体" pitchFamily="2" charset="-122"/>
              </a:rPr>
              <a:t>一般</a:t>
            </a:r>
            <a:r>
              <a:rPr lang="zh-CN" altLang="en-US" sz="2800" dirty="0">
                <a:latin typeface="黑体" pitchFamily="2" charset="-122"/>
              </a:rPr>
              <a:t>认为血管壁径向扩张增大时，刚性很快增加的原因是与其弹性纤维和胶原纤维的性质决定的。</a:t>
            </a:r>
          </a:p>
          <a:p>
            <a:pPr>
              <a:lnSpc>
                <a:spcPct val="150000"/>
              </a:lnSpc>
            </a:pPr>
            <a:r>
              <a:rPr lang="zh-CN" altLang="en-US" sz="2800" dirty="0" smtClean="0">
                <a:latin typeface="黑体" pitchFamily="2" charset="-122"/>
              </a:rPr>
              <a:t>    </a:t>
            </a:r>
            <a:r>
              <a:rPr lang="zh-CN" altLang="en-US" sz="2800" dirty="0">
                <a:latin typeface="黑体" pitchFamily="2" charset="-122"/>
              </a:rPr>
              <a:t>在应变不大时，</a:t>
            </a:r>
            <a:r>
              <a:rPr lang="zh-CN" altLang="en-US" sz="2800" dirty="0" smtClean="0">
                <a:latin typeface="黑体" pitchFamily="2" charset="-122"/>
              </a:rPr>
              <a:t>大部分胶原纤维是</a:t>
            </a:r>
            <a:r>
              <a:rPr lang="zh-CN" altLang="en-US" sz="2800" dirty="0">
                <a:latin typeface="黑体" pitchFamily="2" charset="-122"/>
              </a:rPr>
              <a:t>松弛和卷曲的，所有应力只有弹性纤维承受。</a:t>
            </a:r>
          </a:p>
          <a:p>
            <a:pPr algn="l">
              <a:lnSpc>
                <a:spcPct val="150000"/>
              </a:lnSpc>
            </a:pPr>
            <a:r>
              <a:rPr lang="zh-CN" altLang="en-US" sz="2800" dirty="0" smtClean="0">
                <a:latin typeface="黑体" pitchFamily="2" charset="-122"/>
              </a:rPr>
              <a:t>   </a:t>
            </a:r>
            <a:r>
              <a:rPr lang="zh-CN" altLang="en-US" sz="2800" dirty="0">
                <a:latin typeface="黑体" pitchFamily="2" charset="-122"/>
              </a:rPr>
              <a:t>应变增大时，胶原纤维被拉直，它的应力逐步增大，由于胶原纤维比弹性纤维刚硬得多，因此，血管壁也变得刚硬许多。这样使血管壁即具有很好的弹性,又可防止过度的膨胀。</a:t>
            </a:r>
          </a:p>
          <a:p>
            <a:pPr>
              <a:spcBef>
                <a:spcPct val="50000"/>
              </a:spcBef>
            </a:pPr>
            <a:endParaRPr lang="zh-CN" altLang="en-US" b="0" dirty="0">
              <a:latin typeface="黑体"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428596" y="357166"/>
            <a:ext cx="8305800" cy="1311275"/>
          </a:xfrm>
          <a:prstGeom prst="rect">
            <a:avLst/>
          </a:prstGeom>
          <a:noFill/>
          <a:ln w="9525">
            <a:noFill/>
            <a:miter lim="800000"/>
            <a:headEnd/>
            <a:tailEnd/>
          </a:ln>
        </p:spPr>
        <p:txBody>
          <a:bodyPr>
            <a:spAutoFit/>
          </a:bodyPr>
          <a:lstStyle/>
          <a:p>
            <a:pPr>
              <a:spcBef>
                <a:spcPct val="50000"/>
              </a:spcBef>
            </a:pPr>
            <a:r>
              <a:rPr lang="zh-CN" altLang="en-US" sz="3200" dirty="0"/>
              <a:t>各动脉管段的压力与单位管长血管段体积</a:t>
            </a:r>
          </a:p>
          <a:p>
            <a:pPr>
              <a:spcBef>
                <a:spcPct val="50000"/>
              </a:spcBef>
            </a:pPr>
            <a:r>
              <a:rPr lang="zh-CN" altLang="en-US" sz="3200" dirty="0"/>
              <a:t>之间的变化关系。</a:t>
            </a:r>
          </a:p>
        </p:txBody>
      </p:sp>
      <p:pic>
        <p:nvPicPr>
          <p:cNvPr id="3" name="Picture 1027"/>
          <p:cNvPicPr>
            <a:picLocks noChangeAspect="1" noChangeArrowheads="1"/>
          </p:cNvPicPr>
          <p:nvPr/>
        </p:nvPicPr>
        <p:blipFill>
          <a:blip r:embed="rId2"/>
          <a:srcRect/>
          <a:stretch>
            <a:fillRect/>
          </a:stretch>
        </p:blipFill>
        <p:spPr bwMode="auto">
          <a:xfrm>
            <a:off x="0" y="1785926"/>
            <a:ext cx="4629150" cy="4797425"/>
          </a:xfrm>
          <a:prstGeom prst="rect">
            <a:avLst/>
          </a:prstGeom>
          <a:noFill/>
          <a:ln w="9525">
            <a:noFill/>
            <a:miter lim="800000"/>
            <a:headEnd/>
            <a:tailEnd/>
          </a:ln>
        </p:spPr>
      </p:pic>
      <p:pic>
        <p:nvPicPr>
          <p:cNvPr id="113666" name="Picture 2" descr="https://gss2.bdstatic.com/9fo3dSag_xI4khGkpoWK1HF6hhy/baike/c0%3Dbaike80%2C5%2C5%2C80%2C26/sign=b267e42d7f0e0cf3b4fa46a96b2f997a/d058ccbf6c81800a3bedc031bc3533fa828b4780.jpg"/>
          <p:cNvPicPr>
            <a:picLocks noChangeAspect="1" noChangeArrowheads="1"/>
          </p:cNvPicPr>
          <p:nvPr/>
        </p:nvPicPr>
        <p:blipFill>
          <a:blip r:embed="rId3"/>
          <a:srcRect/>
          <a:stretch>
            <a:fillRect/>
          </a:stretch>
        </p:blipFill>
        <p:spPr bwMode="auto">
          <a:xfrm>
            <a:off x="4714876" y="1142984"/>
            <a:ext cx="3474770" cy="3976682"/>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81000" y="381000"/>
            <a:ext cx="8229600" cy="5797550"/>
          </a:xfrm>
          <a:prstGeom prst="rect">
            <a:avLst/>
          </a:prstGeom>
          <a:noFill/>
          <a:ln w="9525">
            <a:noFill/>
            <a:miter lim="800000"/>
            <a:headEnd/>
            <a:tailEnd/>
          </a:ln>
        </p:spPr>
        <p:txBody>
          <a:bodyPr>
            <a:spAutoFit/>
          </a:bodyPr>
          <a:lstStyle/>
          <a:p>
            <a:pPr algn="l">
              <a:lnSpc>
                <a:spcPct val="140000"/>
              </a:lnSpc>
              <a:spcBef>
                <a:spcPct val="50000"/>
              </a:spcBef>
            </a:pPr>
            <a:r>
              <a:rPr lang="zh-CN" altLang="en-US" sz="2400" dirty="0">
                <a:latin typeface="黑体" pitchFamily="2" charset="-122"/>
              </a:rPr>
              <a:t>      </a:t>
            </a:r>
            <a:r>
              <a:rPr lang="zh-CN" altLang="en-US" sz="3200" dirty="0">
                <a:solidFill>
                  <a:schemeClr val="accent2"/>
                </a:solidFill>
                <a:latin typeface="黑体" pitchFamily="2" charset="-122"/>
              </a:rPr>
              <a:t>对于单位长度的血管段来说，在同样压力作用下，主动脉弓的体积最大，</a:t>
            </a:r>
            <a:r>
              <a:rPr lang="zh-CN" altLang="en-US" sz="3200" dirty="0" smtClean="0">
                <a:solidFill>
                  <a:schemeClr val="accent2"/>
                </a:solidFill>
                <a:latin typeface="黑体" pitchFamily="2" charset="-122"/>
              </a:rPr>
              <a:t>主动脉弓连同胸主动脉</a:t>
            </a:r>
            <a:r>
              <a:rPr lang="zh-CN" altLang="en-US" sz="3200" dirty="0">
                <a:solidFill>
                  <a:schemeClr val="accent2"/>
                </a:solidFill>
                <a:latin typeface="黑体" pitchFamily="2" charset="-122"/>
              </a:rPr>
              <a:t>、单独胸主动脉、颈动脉、股动脉等的体积依次减小；</a:t>
            </a:r>
          </a:p>
          <a:p>
            <a:pPr algn="l">
              <a:lnSpc>
                <a:spcPct val="140000"/>
              </a:lnSpc>
              <a:spcBef>
                <a:spcPct val="50000"/>
              </a:spcBef>
            </a:pPr>
            <a:r>
              <a:rPr lang="zh-CN" altLang="en-US" sz="2400" dirty="0">
                <a:latin typeface="黑体" pitchFamily="2" charset="-122"/>
              </a:rPr>
              <a:t>      </a:t>
            </a:r>
            <a:r>
              <a:rPr lang="zh-CN" altLang="en-US" sz="3200" dirty="0">
                <a:solidFill>
                  <a:srgbClr val="D60093"/>
                </a:solidFill>
                <a:latin typeface="黑体" pitchFamily="2" charset="-122"/>
              </a:rPr>
              <a:t>曲线的斜率</a:t>
            </a:r>
            <a:r>
              <a:rPr lang="en-US" altLang="zh-CN" sz="3200" dirty="0" err="1">
                <a:solidFill>
                  <a:srgbClr val="D60093"/>
                </a:solidFill>
                <a:latin typeface="黑体" pitchFamily="2" charset="-122"/>
              </a:rPr>
              <a:t>dv</a:t>
            </a:r>
            <a:r>
              <a:rPr lang="en-US" altLang="zh-CN" sz="3200" dirty="0">
                <a:solidFill>
                  <a:srgbClr val="D60093"/>
                </a:solidFill>
                <a:latin typeface="黑体" pitchFamily="2" charset="-122"/>
              </a:rPr>
              <a:t>/</a:t>
            </a:r>
            <a:r>
              <a:rPr lang="en-US" altLang="zh-CN" sz="3200" dirty="0" err="1">
                <a:solidFill>
                  <a:srgbClr val="D60093"/>
                </a:solidFill>
                <a:latin typeface="黑体" pitchFamily="2" charset="-122"/>
              </a:rPr>
              <a:t>dp</a:t>
            </a:r>
            <a:r>
              <a:rPr lang="zh-CN" altLang="en-US" sz="3200" dirty="0">
                <a:solidFill>
                  <a:srgbClr val="D60093"/>
                </a:solidFill>
                <a:latin typeface="黑体" pitchFamily="2" charset="-122"/>
              </a:rPr>
              <a:t>为血管壁的顺应性。越远离心脏，人体动脉的顺应性将变得越差。血管壁的顺应性是表示动脉系统缓冲功能，即弹性或硬度的最佳临床指标之一。</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571472" y="214290"/>
            <a:ext cx="3667125" cy="466725"/>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rot="5400000">
            <a:off x="1943939" y="-729548"/>
            <a:ext cx="5429289" cy="8745728"/>
          </a:xfrm>
          <a:prstGeom prst="rect">
            <a:avLst/>
          </a:prstGeom>
          <a:noFill/>
          <a:ln w="9525">
            <a:noFill/>
            <a:miter lim="800000"/>
            <a:headEnd/>
            <a:tailEnd/>
          </a:ln>
          <a:effectLst/>
        </p:spPr>
      </p:pic>
      <p:cxnSp>
        <p:nvCxnSpPr>
          <p:cNvPr id="5" name="直接连接符 4"/>
          <p:cNvCxnSpPr/>
          <p:nvPr/>
        </p:nvCxnSpPr>
        <p:spPr>
          <a:xfrm>
            <a:off x="1643042" y="1571612"/>
            <a:ext cx="7000924"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7158" y="1714488"/>
            <a:ext cx="1285884"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929190" y="4357694"/>
            <a:ext cx="857256" cy="2143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4786314" y="2214554"/>
            <a:ext cx="1643074" cy="40719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a:srcRect/>
          <a:stretch>
            <a:fillRect/>
          </a:stretch>
        </p:blipFill>
        <p:spPr bwMode="auto">
          <a:xfrm>
            <a:off x="214282" y="571480"/>
            <a:ext cx="8571483" cy="5286412"/>
          </a:xfrm>
          <a:prstGeom prst="rect">
            <a:avLst/>
          </a:prstGeom>
          <a:noFill/>
          <a:ln w="9525">
            <a:noFill/>
            <a:miter lim="800000"/>
            <a:headEnd/>
            <a:tailEnd/>
          </a:ln>
          <a:effectLst/>
        </p:spPr>
      </p:pic>
      <p:sp>
        <p:nvSpPr>
          <p:cNvPr id="3" name="矩形 2"/>
          <p:cNvSpPr/>
          <p:nvPr/>
        </p:nvSpPr>
        <p:spPr>
          <a:xfrm>
            <a:off x="3143240" y="357166"/>
            <a:ext cx="1338828" cy="369332"/>
          </a:xfrm>
          <a:prstGeom prst="rect">
            <a:avLst/>
          </a:prstGeom>
        </p:spPr>
        <p:txBody>
          <a:bodyPr wrap="square">
            <a:spAutoFit/>
          </a:bodyPr>
          <a:lstStyle/>
          <a:p>
            <a:r>
              <a:rPr lang="en-US" dirty="0" err="1" smtClean="0"/>
              <a:t>正常血压的</a:t>
            </a:r>
            <a:endParaRPr lang="en-US" dirty="0"/>
          </a:p>
        </p:txBody>
      </p:sp>
      <p:sp>
        <p:nvSpPr>
          <p:cNvPr id="4" name="矩形 3"/>
          <p:cNvSpPr/>
          <p:nvPr/>
        </p:nvSpPr>
        <p:spPr>
          <a:xfrm>
            <a:off x="7215206" y="357166"/>
            <a:ext cx="1107996" cy="369332"/>
          </a:xfrm>
          <a:prstGeom prst="rect">
            <a:avLst/>
          </a:prstGeom>
        </p:spPr>
        <p:txBody>
          <a:bodyPr wrap="none">
            <a:spAutoFit/>
          </a:bodyPr>
          <a:lstStyle/>
          <a:p>
            <a:r>
              <a:rPr lang="en-US" dirty="0" err="1" smtClean="0"/>
              <a:t>高血压的</a:t>
            </a:r>
            <a:endParaRPr lang="en-US" dirty="0"/>
          </a:p>
        </p:txBody>
      </p:sp>
      <p:sp>
        <p:nvSpPr>
          <p:cNvPr id="5" name="矩形 4"/>
          <p:cNvSpPr/>
          <p:nvPr/>
        </p:nvSpPr>
        <p:spPr>
          <a:xfrm>
            <a:off x="1714480" y="6000768"/>
            <a:ext cx="1338828" cy="369332"/>
          </a:xfrm>
          <a:prstGeom prst="rect">
            <a:avLst/>
          </a:prstGeom>
        </p:spPr>
        <p:txBody>
          <a:bodyPr wrap="none">
            <a:spAutoFit/>
          </a:bodyPr>
          <a:lstStyle/>
          <a:p>
            <a:r>
              <a:rPr lang="en-US" dirty="0" err="1" smtClean="0"/>
              <a:t>肌肉紧张度</a:t>
            </a:r>
            <a:endParaRPr lang="en-US" dirty="0"/>
          </a:p>
        </p:txBody>
      </p:sp>
      <p:sp>
        <p:nvSpPr>
          <p:cNvPr id="6" name="TextBox 5"/>
          <p:cNvSpPr txBox="1"/>
          <p:nvPr/>
        </p:nvSpPr>
        <p:spPr>
          <a:xfrm>
            <a:off x="3786182" y="5715016"/>
            <a:ext cx="5000660" cy="1477328"/>
          </a:xfrm>
          <a:prstGeom prst="rect">
            <a:avLst/>
          </a:prstGeom>
          <a:noFill/>
        </p:spPr>
        <p:txBody>
          <a:bodyPr wrap="square" rtlCol="0">
            <a:spAutoFit/>
          </a:bodyPr>
          <a:lstStyle/>
          <a:p>
            <a:r>
              <a:rPr lang="zh-CN" altLang="en-US" dirty="0" smtClean="0"/>
              <a:t>结论：血管平滑肌紧张度对于动脉血管壁的力学性能有重要影响</a:t>
            </a:r>
            <a:endParaRPr lang="en-US" altLang="zh-CN" dirty="0" smtClean="0"/>
          </a:p>
          <a:p>
            <a:r>
              <a:rPr lang="zh-CN" altLang="en-US" dirty="0" smtClean="0"/>
              <a:t>高血压血管壁和正常血压血管壁里平滑肌对于力学性能的贡献不同</a:t>
            </a:r>
            <a:endParaRPr lang="en-US" altLang="zh-CN" dirty="0" smtClean="0"/>
          </a:p>
          <a:p>
            <a:endParaRPr lang="en-US" dirty="0"/>
          </a:p>
        </p:txBody>
      </p:sp>
      <p:sp>
        <p:nvSpPr>
          <p:cNvPr id="7" name="矩形 6"/>
          <p:cNvSpPr/>
          <p:nvPr/>
        </p:nvSpPr>
        <p:spPr>
          <a:xfrm>
            <a:off x="642910" y="4000504"/>
            <a:ext cx="877163" cy="369332"/>
          </a:xfrm>
          <a:prstGeom prst="rect">
            <a:avLst/>
          </a:prstGeom>
        </p:spPr>
        <p:txBody>
          <a:bodyPr wrap="none">
            <a:spAutoFit/>
          </a:bodyPr>
          <a:lstStyle/>
          <a:p>
            <a:r>
              <a:rPr lang="zh-CN" altLang="en-US" dirty="0" smtClean="0"/>
              <a:t>颈动脉</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500034" y="714356"/>
            <a:ext cx="7791450" cy="1266825"/>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357158" y="1928802"/>
            <a:ext cx="7791450" cy="1590675"/>
          </a:xfrm>
          <a:prstGeom prst="rect">
            <a:avLst/>
          </a:prstGeom>
          <a:noFill/>
          <a:ln w="9525">
            <a:noFill/>
            <a:miter lim="800000"/>
            <a:headEnd/>
            <a:tailEnd/>
          </a:ln>
          <a:effectLst/>
        </p:spPr>
      </p:pic>
      <p:pic>
        <p:nvPicPr>
          <p:cNvPr id="4" name="Picture 6" descr="Related image"/>
          <p:cNvPicPr>
            <a:picLocks noChangeAspect="1" noChangeArrowheads="1"/>
          </p:cNvPicPr>
          <p:nvPr/>
        </p:nvPicPr>
        <p:blipFill>
          <a:blip r:embed="rId4"/>
          <a:srcRect/>
          <a:stretch>
            <a:fillRect/>
          </a:stretch>
        </p:blipFill>
        <p:spPr bwMode="auto">
          <a:xfrm>
            <a:off x="428596" y="3482578"/>
            <a:ext cx="4143404" cy="3107554"/>
          </a:xfrm>
          <a:prstGeom prst="rect">
            <a:avLst/>
          </a:prstGeom>
          <a:noFill/>
        </p:spPr>
      </p:pic>
      <p:pic>
        <p:nvPicPr>
          <p:cNvPr id="5" name="Picture 7" descr="Related image"/>
          <p:cNvPicPr>
            <a:picLocks noChangeAspect="1" noChangeArrowheads="1"/>
          </p:cNvPicPr>
          <p:nvPr/>
        </p:nvPicPr>
        <p:blipFill>
          <a:blip r:embed="rId5"/>
          <a:srcRect/>
          <a:stretch>
            <a:fillRect/>
          </a:stretch>
        </p:blipFill>
        <p:spPr bwMode="auto">
          <a:xfrm>
            <a:off x="4857752" y="3643314"/>
            <a:ext cx="4071966" cy="3053975"/>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571472" y="1357298"/>
            <a:ext cx="7762875" cy="3600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428596" y="642918"/>
            <a:ext cx="7929618" cy="5490309"/>
          </a:xfrm>
          <a:prstGeom prst="rect">
            <a:avLst/>
          </a:prstGeom>
          <a:noFill/>
          <a:ln w="9525">
            <a:noFill/>
            <a:miter lim="800000"/>
            <a:headEnd/>
            <a:tailEnd/>
          </a:ln>
          <a:effectLst/>
        </p:spPr>
      </p:pic>
      <p:sp>
        <p:nvSpPr>
          <p:cNvPr id="3" name="矩形 2"/>
          <p:cNvSpPr/>
          <p:nvPr/>
        </p:nvSpPr>
        <p:spPr>
          <a:xfrm>
            <a:off x="5000628" y="1214422"/>
            <a:ext cx="1143008" cy="4714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ChangeArrowheads="1"/>
          </p:cNvSpPr>
          <p:nvPr/>
        </p:nvSpPr>
        <p:spPr bwMode="auto">
          <a:xfrm>
            <a:off x="381000" y="174625"/>
            <a:ext cx="8405842" cy="3859518"/>
          </a:xfrm>
          <a:prstGeom prst="rect">
            <a:avLst/>
          </a:prstGeom>
          <a:noFill/>
          <a:ln w="9525">
            <a:noFill/>
            <a:miter lim="800000"/>
            <a:headEnd/>
            <a:tailEnd/>
          </a:ln>
        </p:spPr>
        <p:txBody>
          <a:bodyPr wrap="square">
            <a:spAutoFit/>
          </a:bodyPr>
          <a:lstStyle/>
          <a:p>
            <a:pPr>
              <a:lnSpc>
                <a:spcPct val="140000"/>
              </a:lnSpc>
            </a:pPr>
            <a:r>
              <a:rPr lang="zh-CN" altLang="en-US" sz="3600" dirty="0" smtClean="0"/>
              <a:t>脉搏波</a:t>
            </a:r>
            <a:endParaRPr lang="zh-CN" altLang="en-US" sz="3600" dirty="0"/>
          </a:p>
          <a:p>
            <a:pPr>
              <a:lnSpc>
                <a:spcPct val="140000"/>
              </a:lnSpc>
            </a:pPr>
            <a:r>
              <a:rPr lang="zh-CN" altLang="en-US" sz="3600" dirty="0" smtClean="0"/>
              <a:t>（</a:t>
            </a:r>
            <a:r>
              <a:rPr lang="en-US" altLang="zh-CN" sz="3600" dirty="0" smtClean="0"/>
              <a:t>Pulse  Wave</a:t>
            </a:r>
            <a:r>
              <a:rPr lang="zh-CN" altLang="en-US" sz="3600" dirty="0" smtClean="0"/>
              <a:t>）</a:t>
            </a:r>
            <a:endParaRPr lang="zh-CN" altLang="en-US" sz="3600" dirty="0">
              <a:latin typeface="黑体" pitchFamily="2" charset="-122"/>
            </a:endParaRPr>
          </a:p>
          <a:p>
            <a:pPr algn="l">
              <a:lnSpc>
                <a:spcPct val="200000"/>
              </a:lnSpc>
            </a:pPr>
            <a:r>
              <a:rPr lang="zh-CN" altLang="en-US" sz="2400" dirty="0" smtClean="0">
                <a:latin typeface="黑体" pitchFamily="2" charset="-122"/>
              </a:rPr>
              <a:t>随着</a:t>
            </a:r>
            <a:r>
              <a:rPr lang="zh-CN" altLang="en-US" sz="2400" dirty="0">
                <a:latin typeface="黑体" pitchFamily="2" charset="-122"/>
              </a:rPr>
              <a:t>心脏的间歇性收缩和舒张，血液压力、血流速度和血流量的脉动或血管壁的变形和振动在动脉管系中的传播统称为脉搏波或脉搏波在动脉中的传播。</a:t>
            </a:r>
            <a:r>
              <a:rPr lang="ja-JP" altLang="en-US" sz="2400" dirty="0">
                <a:latin typeface="宋体" pitchFamily="2" charset="-122"/>
                <a:ea typeface="宋体" pitchFamily="2" charset="-122"/>
              </a:rPr>
              <a:t>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0" name="Picture 2"/>
          <p:cNvPicPr>
            <a:picLocks noChangeAspect="1" noChangeArrowheads="1"/>
          </p:cNvPicPr>
          <p:nvPr/>
        </p:nvPicPr>
        <p:blipFill>
          <a:blip r:embed="rId2"/>
          <a:srcRect/>
          <a:stretch>
            <a:fillRect/>
          </a:stretch>
        </p:blipFill>
        <p:spPr bwMode="auto">
          <a:xfrm>
            <a:off x="847725" y="1905000"/>
            <a:ext cx="7448550" cy="30480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1143000" y="0"/>
          <a:ext cx="6553200" cy="4662488"/>
        </p:xfrm>
        <a:graphic>
          <a:graphicData uri="http://schemas.openxmlformats.org/presentationml/2006/ole">
            <p:oleObj spid="_x0000_s108546" name="位图图像" r:id="rId3" imgW="6830378" imgH="4858428" progId="PBrush">
              <p:embed/>
            </p:oleObj>
          </a:graphicData>
        </a:graphic>
      </p:graphicFrame>
      <p:sp>
        <p:nvSpPr>
          <p:cNvPr id="15363" name="Rectangle 3"/>
          <p:cNvSpPr>
            <a:spLocks noChangeArrowheads="1"/>
          </p:cNvSpPr>
          <p:nvPr/>
        </p:nvSpPr>
        <p:spPr bwMode="auto">
          <a:xfrm>
            <a:off x="381000" y="5105400"/>
            <a:ext cx="8343900" cy="579438"/>
          </a:xfrm>
          <a:prstGeom prst="rect">
            <a:avLst/>
          </a:prstGeom>
          <a:noFill/>
          <a:ln w="9525">
            <a:noFill/>
            <a:miter lim="800000"/>
            <a:headEnd/>
            <a:tailEnd/>
          </a:ln>
        </p:spPr>
        <p:txBody>
          <a:bodyPr wrap="none">
            <a:spAutoFit/>
          </a:bodyPr>
          <a:lstStyle/>
          <a:p>
            <a:r>
              <a:rPr lang="zh-CN" altLang="en-US" sz="3200" dirty="0">
                <a:solidFill>
                  <a:srgbClr val="C00000"/>
                </a:solidFill>
                <a:latin typeface="黑体" pitchFamily="2" charset="-122"/>
              </a:rPr>
              <a:t>压力脉搏波</a:t>
            </a:r>
            <a:r>
              <a:rPr lang="zh-CN" altLang="en-US" sz="3200" dirty="0">
                <a:latin typeface="黑体" pitchFamily="2" charset="-122"/>
              </a:rPr>
              <a:t>和</a:t>
            </a:r>
            <a:r>
              <a:rPr lang="zh-CN" altLang="en-US" sz="3200" dirty="0">
                <a:solidFill>
                  <a:srgbClr val="002060"/>
                </a:solidFill>
                <a:latin typeface="黑体" pitchFamily="2" charset="-122"/>
              </a:rPr>
              <a:t>速度脉搏波</a:t>
            </a:r>
            <a:r>
              <a:rPr lang="zh-CN" altLang="en-US" sz="3200" dirty="0">
                <a:latin typeface="黑体" pitchFamily="2" charset="-122"/>
              </a:rPr>
              <a:t>沿主动脉传播的情况</a:t>
            </a:r>
          </a:p>
        </p:txBody>
      </p:sp>
      <p:sp>
        <p:nvSpPr>
          <p:cNvPr id="15364" name="Text Box 4"/>
          <p:cNvSpPr txBox="1">
            <a:spLocks noChangeArrowheads="1"/>
          </p:cNvSpPr>
          <p:nvPr/>
        </p:nvSpPr>
        <p:spPr bwMode="auto">
          <a:xfrm>
            <a:off x="7315200" y="838200"/>
            <a:ext cx="1828800" cy="579438"/>
          </a:xfrm>
          <a:prstGeom prst="rect">
            <a:avLst/>
          </a:prstGeom>
          <a:noFill/>
          <a:ln w="9525">
            <a:noFill/>
            <a:miter lim="800000"/>
            <a:headEnd/>
            <a:tailEnd/>
          </a:ln>
        </p:spPr>
        <p:txBody>
          <a:bodyPr>
            <a:spAutoFit/>
          </a:bodyPr>
          <a:lstStyle/>
          <a:p>
            <a:pPr>
              <a:spcBef>
                <a:spcPct val="50000"/>
              </a:spcBef>
            </a:pPr>
            <a:r>
              <a:rPr lang="zh-CN" altLang="en-US" sz="3200"/>
              <a:t>压力波</a:t>
            </a:r>
          </a:p>
        </p:txBody>
      </p:sp>
      <p:sp>
        <p:nvSpPr>
          <p:cNvPr id="15365" name="Text Box 5"/>
          <p:cNvSpPr txBox="1">
            <a:spLocks noChangeArrowheads="1"/>
          </p:cNvSpPr>
          <p:nvPr/>
        </p:nvSpPr>
        <p:spPr bwMode="auto">
          <a:xfrm>
            <a:off x="7315200" y="2667000"/>
            <a:ext cx="1828800" cy="579438"/>
          </a:xfrm>
          <a:prstGeom prst="rect">
            <a:avLst/>
          </a:prstGeom>
          <a:noFill/>
          <a:ln w="9525">
            <a:noFill/>
            <a:miter lim="800000"/>
            <a:headEnd/>
            <a:tailEnd/>
          </a:ln>
        </p:spPr>
        <p:txBody>
          <a:bodyPr>
            <a:spAutoFit/>
          </a:bodyPr>
          <a:lstStyle/>
          <a:p>
            <a:pPr>
              <a:spcBef>
                <a:spcPct val="50000"/>
              </a:spcBef>
            </a:pPr>
            <a:r>
              <a:rPr lang="zh-CN" altLang="en-US" sz="3200"/>
              <a:t>速度波</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117_144754.jpg"/>
          <p:cNvPicPr>
            <a:picLocks noChangeAspect="1"/>
          </p:cNvPicPr>
          <p:nvPr/>
        </p:nvPicPr>
        <p:blipFill>
          <a:blip r:embed="rId2" cstate="print"/>
          <a:stretch>
            <a:fillRect/>
          </a:stretch>
        </p:blipFill>
        <p:spPr>
          <a:xfrm>
            <a:off x="1500166" y="214290"/>
            <a:ext cx="5915694" cy="650083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1285852" y="123871"/>
            <a:ext cx="5786478" cy="6555213"/>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304800" y="152400"/>
            <a:ext cx="8534400" cy="1116013"/>
          </a:xfrm>
          <a:prstGeom prst="rect">
            <a:avLst/>
          </a:prstGeom>
          <a:noFill/>
          <a:ln w="9525">
            <a:noFill/>
            <a:miter lim="800000"/>
            <a:headEnd/>
            <a:tailEnd/>
          </a:ln>
        </p:spPr>
        <p:txBody>
          <a:bodyPr>
            <a:spAutoFit/>
          </a:bodyPr>
          <a:lstStyle/>
          <a:p>
            <a:pPr algn="l">
              <a:lnSpc>
                <a:spcPct val="210000"/>
              </a:lnSpc>
            </a:pPr>
            <a:r>
              <a:rPr lang="zh-CN" altLang="en-US" sz="3200" b="0">
                <a:latin typeface="宋体" pitchFamily="2" charset="-122"/>
                <a:ea typeface="宋体" pitchFamily="2" charset="-122"/>
              </a:rPr>
              <a:t>     </a:t>
            </a:r>
            <a:r>
              <a:rPr lang="zh-CN" altLang="en-US" sz="3200">
                <a:latin typeface="黑体" pitchFamily="2" charset="-122"/>
              </a:rPr>
              <a:t>动脉中的脉搏波的传播介质主要是：</a:t>
            </a:r>
            <a:endParaRPr lang="ja-JP" altLang="en-US" sz="3200">
              <a:solidFill>
                <a:schemeClr val="accent2"/>
              </a:solidFill>
              <a:latin typeface="黑体" pitchFamily="2" charset="-122"/>
            </a:endParaRPr>
          </a:p>
        </p:txBody>
      </p:sp>
      <p:sp>
        <p:nvSpPr>
          <p:cNvPr id="16389" name="Rectangle 7"/>
          <p:cNvSpPr>
            <a:spLocks noChangeArrowheads="1"/>
          </p:cNvSpPr>
          <p:nvPr/>
        </p:nvSpPr>
        <p:spPr bwMode="auto">
          <a:xfrm>
            <a:off x="0" y="1295400"/>
            <a:ext cx="4572000" cy="1928813"/>
          </a:xfrm>
          <a:prstGeom prst="rect">
            <a:avLst/>
          </a:prstGeom>
          <a:noFill/>
          <a:ln w="9525">
            <a:noFill/>
            <a:miter lim="800000"/>
            <a:headEnd/>
            <a:tailEnd/>
          </a:ln>
        </p:spPr>
        <p:txBody>
          <a:bodyPr>
            <a:spAutoFit/>
          </a:bodyPr>
          <a:lstStyle/>
          <a:p>
            <a:pPr algn="l">
              <a:lnSpc>
                <a:spcPct val="210000"/>
              </a:lnSpc>
              <a:spcBef>
                <a:spcPct val="50000"/>
              </a:spcBef>
            </a:pPr>
            <a:r>
              <a:rPr lang="zh-CN" altLang="en-US" sz="3600" dirty="0">
                <a:solidFill>
                  <a:srgbClr val="D60093"/>
                </a:solidFill>
                <a:latin typeface="黑体" pitchFamily="2" charset="-122"/>
              </a:rPr>
              <a:t> </a:t>
            </a:r>
            <a:r>
              <a:rPr lang="zh-CN" altLang="en-US" sz="3200" dirty="0">
                <a:solidFill>
                  <a:srgbClr val="D60093"/>
                </a:solidFill>
                <a:latin typeface="黑体" pitchFamily="2" charset="-122"/>
              </a:rPr>
              <a:t>血液</a:t>
            </a:r>
          </a:p>
          <a:p>
            <a:pPr algn="l">
              <a:lnSpc>
                <a:spcPct val="140000"/>
              </a:lnSpc>
            </a:pPr>
            <a:r>
              <a:rPr lang="zh-CN" altLang="en-US" sz="3200" dirty="0">
                <a:solidFill>
                  <a:srgbClr val="D60093"/>
                </a:solidFill>
                <a:latin typeface="黑体" pitchFamily="2" charset="-122"/>
              </a:rPr>
              <a:t> 血管</a:t>
            </a:r>
            <a:endParaRPr lang="ja-JP" altLang="en-US" sz="3200" dirty="0">
              <a:solidFill>
                <a:srgbClr val="D60093"/>
              </a:solidFill>
              <a:latin typeface="黑体" pitchFamily="2" charset="-122"/>
            </a:endParaRPr>
          </a:p>
        </p:txBody>
      </p:sp>
      <p:sp>
        <p:nvSpPr>
          <p:cNvPr id="16390" name="Text Box 9"/>
          <p:cNvSpPr txBox="1">
            <a:spLocks noChangeArrowheads="1"/>
          </p:cNvSpPr>
          <p:nvPr/>
        </p:nvSpPr>
        <p:spPr bwMode="auto">
          <a:xfrm>
            <a:off x="1066800" y="2286000"/>
            <a:ext cx="5715000" cy="579438"/>
          </a:xfrm>
          <a:prstGeom prst="rect">
            <a:avLst/>
          </a:prstGeom>
          <a:noFill/>
          <a:ln w="9525">
            <a:noFill/>
            <a:miter lim="800000"/>
            <a:headEnd/>
            <a:tailEnd/>
          </a:ln>
        </p:spPr>
        <p:txBody>
          <a:bodyPr>
            <a:spAutoFit/>
          </a:bodyPr>
          <a:lstStyle/>
          <a:p>
            <a:pPr algn="l">
              <a:spcBef>
                <a:spcPct val="50000"/>
              </a:spcBef>
            </a:pPr>
            <a:r>
              <a:rPr lang="zh-CN" altLang="en-US" sz="3200"/>
              <a:t>，因此脉搏波传播时</a:t>
            </a:r>
          </a:p>
        </p:txBody>
      </p:sp>
      <p:sp>
        <p:nvSpPr>
          <p:cNvPr id="16391" name="Rectangle 10"/>
          <p:cNvSpPr>
            <a:spLocks noChangeArrowheads="1"/>
          </p:cNvSpPr>
          <p:nvPr/>
        </p:nvSpPr>
        <p:spPr bwMode="auto">
          <a:xfrm>
            <a:off x="5334000" y="1524000"/>
            <a:ext cx="2632075" cy="579438"/>
          </a:xfrm>
          <a:prstGeom prst="rect">
            <a:avLst/>
          </a:prstGeom>
          <a:noFill/>
          <a:ln w="9525">
            <a:noFill/>
            <a:miter lim="800000"/>
            <a:headEnd/>
            <a:tailEnd/>
          </a:ln>
        </p:spPr>
        <p:txBody>
          <a:bodyPr wrap="none">
            <a:spAutoFit/>
          </a:bodyPr>
          <a:lstStyle/>
          <a:p>
            <a:r>
              <a:rPr lang="zh-CN" altLang="en-US" sz="3200">
                <a:solidFill>
                  <a:srgbClr val="D60093"/>
                </a:solidFill>
                <a:latin typeface="黑体" pitchFamily="2" charset="-122"/>
              </a:rPr>
              <a:t>脉搏波的波速</a:t>
            </a:r>
          </a:p>
        </p:txBody>
      </p:sp>
      <p:sp>
        <p:nvSpPr>
          <p:cNvPr id="16392" name="Rectangle 11"/>
          <p:cNvSpPr>
            <a:spLocks noChangeArrowheads="1"/>
          </p:cNvSpPr>
          <p:nvPr/>
        </p:nvSpPr>
        <p:spPr bwMode="auto">
          <a:xfrm>
            <a:off x="5334000" y="2286000"/>
            <a:ext cx="2632075" cy="579438"/>
          </a:xfrm>
          <a:prstGeom prst="rect">
            <a:avLst/>
          </a:prstGeom>
          <a:noFill/>
          <a:ln w="9525">
            <a:noFill/>
            <a:miter lim="800000"/>
            <a:headEnd/>
            <a:tailEnd/>
          </a:ln>
        </p:spPr>
        <p:txBody>
          <a:bodyPr wrap="none">
            <a:spAutoFit/>
          </a:bodyPr>
          <a:lstStyle/>
          <a:p>
            <a:r>
              <a:rPr lang="zh-CN" altLang="en-US" sz="3200">
                <a:solidFill>
                  <a:srgbClr val="D60093"/>
                </a:solidFill>
                <a:latin typeface="黑体" pitchFamily="2" charset="-122"/>
              </a:rPr>
              <a:t>脉搏波的形状</a:t>
            </a:r>
          </a:p>
        </p:txBody>
      </p:sp>
      <p:sp>
        <p:nvSpPr>
          <p:cNvPr id="16393" name="Rectangle 12"/>
          <p:cNvSpPr>
            <a:spLocks noChangeArrowheads="1"/>
          </p:cNvSpPr>
          <p:nvPr/>
        </p:nvSpPr>
        <p:spPr bwMode="auto">
          <a:xfrm>
            <a:off x="5334000" y="3124200"/>
            <a:ext cx="3040063" cy="579438"/>
          </a:xfrm>
          <a:prstGeom prst="rect">
            <a:avLst/>
          </a:prstGeom>
          <a:noFill/>
          <a:ln w="9525">
            <a:noFill/>
            <a:miter lim="800000"/>
            <a:headEnd/>
            <a:tailEnd/>
          </a:ln>
        </p:spPr>
        <p:txBody>
          <a:bodyPr wrap="none">
            <a:spAutoFit/>
          </a:bodyPr>
          <a:lstStyle/>
          <a:p>
            <a:r>
              <a:rPr lang="zh-CN" altLang="en-US" sz="3200">
                <a:solidFill>
                  <a:srgbClr val="D60093"/>
                </a:solidFill>
                <a:latin typeface="黑体" pitchFamily="2" charset="-122"/>
              </a:rPr>
              <a:t>脉搏波振幅大小</a:t>
            </a:r>
            <a:endParaRPr lang="zh-CN" altLang="en-US" sz="3200">
              <a:solidFill>
                <a:schemeClr val="tx2"/>
              </a:solidFill>
              <a:latin typeface="黑体" pitchFamily="2" charset="-122"/>
            </a:endParaRPr>
          </a:p>
        </p:txBody>
      </p:sp>
      <p:sp>
        <p:nvSpPr>
          <p:cNvPr id="16394" name="Rectangle 13"/>
          <p:cNvSpPr>
            <a:spLocks noChangeArrowheads="1"/>
          </p:cNvSpPr>
          <p:nvPr/>
        </p:nvSpPr>
        <p:spPr bwMode="auto">
          <a:xfrm>
            <a:off x="0" y="4724400"/>
            <a:ext cx="1331913" cy="579438"/>
          </a:xfrm>
          <a:prstGeom prst="rect">
            <a:avLst/>
          </a:prstGeom>
          <a:noFill/>
          <a:ln w="9525">
            <a:noFill/>
            <a:miter lim="800000"/>
            <a:headEnd/>
            <a:tailEnd/>
          </a:ln>
        </p:spPr>
        <p:txBody>
          <a:bodyPr>
            <a:spAutoFit/>
          </a:bodyPr>
          <a:lstStyle/>
          <a:p>
            <a:r>
              <a:rPr lang="zh-CN" altLang="en-US" sz="3200">
                <a:solidFill>
                  <a:schemeClr val="tx2"/>
                </a:solidFill>
                <a:latin typeface="黑体" pitchFamily="2" charset="-122"/>
              </a:rPr>
              <a:t>将由</a:t>
            </a:r>
          </a:p>
        </p:txBody>
      </p:sp>
      <p:sp>
        <p:nvSpPr>
          <p:cNvPr id="16395" name="Rectangle 14"/>
          <p:cNvSpPr>
            <a:spLocks noChangeArrowheads="1"/>
          </p:cNvSpPr>
          <p:nvPr/>
        </p:nvSpPr>
        <p:spPr bwMode="auto">
          <a:xfrm>
            <a:off x="1524000" y="3810000"/>
            <a:ext cx="3040063" cy="579438"/>
          </a:xfrm>
          <a:prstGeom prst="rect">
            <a:avLst/>
          </a:prstGeom>
          <a:noFill/>
          <a:ln w="9525">
            <a:noFill/>
            <a:miter lim="800000"/>
            <a:headEnd/>
            <a:tailEnd/>
          </a:ln>
        </p:spPr>
        <p:txBody>
          <a:bodyPr wrap="none">
            <a:spAutoFit/>
          </a:bodyPr>
          <a:lstStyle/>
          <a:p>
            <a:r>
              <a:rPr lang="zh-CN" altLang="en-US" sz="3200">
                <a:solidFill>
                  <a:schemeClr val="accent2"/>
                </a:solidFill>
                <a:latin typeface="黑体" pitchFamily="2" charset="-122"/>
              </a:rPr>
              <a:t>血液的流变特性</a:t>
            </a:r>
          </a:p>
        </p:txBody>
      </p:sp>
      <p:sp>
        <p:nvSpPr>
          <p:cNvPr id="16396" name="Rectangle 15"/>
          <p:cNvSpPr>
            <a:spLocks noChangeArrowheads="1"/>
          </p:cNvSpPr>
          <p:nvPr/>
        </p:nvSpPr>
        <p:spPr bwMode="auto">
          <a:xfrm>
            <a:off x="1447800" y="4648200"/>
            <a:ext cx="3040063" cy="579438"/>
          </a:xfrm>
          <a:prstGeom prst="rect">
            <a:avLst/>
          </a:prstGeom>
          <a:noFill/>
          <a:ln w="9525">
            <a:noFill/>
            <a:miter lim="800000"/>
            <a:headEnd/>
            <a:tailEnd/>
          </a:ln>
        </p:spPr>
        <p:txBody>
          <a:bodyPr wrap="none">
            <a:spAutoFit/>
          </a:bodyPr>
          <a:lstStyle/>
          <a:p>
            <a:r>
              <a:rPr lang="zh-CN" altLang="en-US" sz="3200">
                <a:solidFill>
                  <a:schemeClr val="accent2"/>
                </a:solidFill>
                <a:latin typeface="黑体" pitchFamily="2" charset="-122"/>
              </a:rPr>
              <a:t>血管的力学性质</a:t>
            </a:r>
          </a:p>
        </p:txBody>
      </p:sp>
      <p:sp>
        <p:nvSpPr>
          <p:cNvPr id="16397" name="Rectangle 16"/>
          <p:cNvSpPr>
            <a:spLocks noChangeArrowheads="1"/>
          </p:cNvSpPr>
          <p:nvPr/>
        </p:nvSpPr>
        <p:spPr bwMode="auto">
          <a:xfrm>
            <a:off x="1447800" y="5562600"/>
            <a:ext cx="3040063" cy="579438"/>
          </a:xfrm>
          <a:prstGeom prst="rect">
            <a:avLst/>
          </a:prstGeom>
          <a:noFill/>
          <a:ln w="9525">
            <a:noFill/>
            <a:miter lim="800000"/>
            <a:headEnd/>
            <a:tailEnd/>
          </a:ln>
        </p:spPr>
        <p:txBody>
          <a:bodyPr wrap="none">
            <a:spAutoFit/>
          </a:bodyPr>
          <a:lstStyle/>
          <a:p>
            <a:r>
              <a:rPr lang="zh-CN" altLang="en-US" sz="3200">
                <a:solidFill>
                  <a:schemeClr val="accent2"/>
                </a:solidFill>
                <a:latin typeface="黑体" pitchFamily="2" charset="-122"/>
              </a:rPr>
              <a:t>血管的几何形状</a:t>
            </a:r>
          </a:p>
        </p:txBody>
      </p:sp>
      <p:sp>
        <p:nvSpPr>
          <p:cNvPr id="16398" name="Rectangle 17"/>
          <p:cNvSpPr>
            <a:spLocks noChangeArrowheads="1"/>
          </p:cNvSpPr>
          <p:nvPr/>
        </p:nvSpPr>
        <p:spPr bwMode="auto">
          <a:xfrm>
            <a:off x="4495800" y="4724400"/>
            <a:ext cx="1816100" cy="579438"/>
          </a:xfrm>
          <a:prstGeom prst="rect">
            <a:avLst/>
          </a:prstGeom>
          <a:noFill/>
          <a:ln w="9525">
            <a:noFill/>
            <a:miter lim="800000"/>
            <a:headEnd/>
            <a:tailEnd/>
          </a:ln>
        </p:spPr>
        <p:txBody>
          <a:bodyPr wrap="none">
            <a:spAutoFit/>
          </a:bodyPr>
          <a:lstStyle/>
          <a:p>
            <a:r>
              <a:rPr lang="zh-CN" altLang="en-US" sz="3200">
                <a:latin typeface="黑体" pitchFamily="2" charset="-122"/>
              </a:rPr>
              <a:t>所决定。</a:t>
            </a:r>
          </a:p>
        </p:txBody>
      </p:sp>
      <p:sp>
        <p:nvSpPr>
          <p:cNvPr id="16399" name="AutoShape 18"/>
          <p:cNvSpPr>
            <a:spLocks/>
          </p:cNvSpPr>
          <p:nvPr/>
        </p:nvSpPr>
        <p:spPr bwMode="auto">
          <a:xfrm>
            <a:off x="0" y="2057400"/>
            <a:ext cx="304800" cy="990600"/>
          </a:xfrm>
          <a:prstGeom prst="leftBrace">
            <a:avLst>
              <a:gd name="adj1" fmla="val 27083"/>
              <a:gd name="adj2" fmla="val 50000"/>
            </a:avLst>
          </a:prstGeom>
          <a:noFill/>
          <a:ln w="38100">
            <a:solidFill>
              <a:schemeClr val="tx1"/>
            </a:solidFill>
            <a:round/>
            <a:headEnd/>
            <a:tailEnd/>
          </a:ln>
        </p:spPr>
        <p:txBody>
          <a:bodyPr wrap="none" anchor="ctr"/>
          <a:lstStyle/>
          <a:p>
            <a:endParaRPr lang="zh-CN" altLang="en-US"/>
          </a:p>
        </p:txBody>
      </p:sp>
      <p:sp>
        <p:nvSpPr>
          <p:cNvPr id="16400" name="AutoShape 19"/>
          <p:cNvSpPr>
            <a:spLocks/>
          </p:cNvSpPr>
          <p:nvPr/>
        </p:nvSpPr>
        <p:spPr bwMode="auto">
          <a:xfrm>
            <a:off x="1219200" y="4038600"/>
            <a:ext cx="304800" cy="1905000"/>
          </a:xfrm>
          <a:prstGeom prst="leftBrace">
            <a:avLst>
              <a:gd name="adj1" fmla="val 52083"/>
              <a:gd name="adj2" fmla="val 50000"/>
            </a:avLst>
          </a:prstGeom>
          <a:noFill/>
          <a:ln w="38100">
            <a:solidFill>
              <a:schemeClr val="tx1"/>
            </a:solidFill>
            <a:round/>
            <a:headEnd/>
            <a:tailEnd/>
          </a:ln>
        </p:spPr>
        <p:txBody>
          <a:bodyPr wrap="none" anchor="ctr"/>
          <a:lstStyle/>
          <a:p>
            <a:endParaRPr lang="zh-CN" altLang="en-US"/>
          </a:p>
        </p:txBody>
      </p:sp>
      <p:sp>
        <p:nvSpPr>
          <p:cNvPr id="16401" name="AutoShape 20"/>
          <p:cNvSpPr>
            <a:spLocks/>
          </p:cNvSpPr>
          <p:nvPr/>
        </p:nvSpPr>
        <p:spPr bwMode="auto">
          <a:xfrm>
            <a:off x="4953000" y="1676400"/>
            <a:ext cx="304800" cy="1905000"/>
          </a:xfrm>
          <a:prstGeom prst="leftBrace">
            <a:avLst>
              <a:gd name="adj1" fmla="val 52083"/>
              <a:gd name="adj2" fmla="val 50000"/>
            </a:avLst>
          </a:prstGeom>
          <a:noFill/>
          <a:ln w="38100">
            <a:solidFill>
              <a:schemeClr val="tx1"/>
            </a:solidFill>
            <a:round/>
            <a:headEnd/>
            <a:tailEnd/>
          </a:ln>
        </p:spPr>
        <p:txBody>
          <a:bodyPr wrap="none" anchor="ctr"/>
          <a:lstStyle/>
          <a:p>
            <a:endParaRPr lang="zh-CN" altLang="en-US"/>
          </a:p>
        </p:txBody>
      </p:sp>
      <p:graphicFrame>
        <p:nvGraphicFramePr>
          <p:cNvPr id="16386" name="Object 1024"/>
          <p:cNvGraphicFramePr>
            <a:graphicFrameLocks noChangeAspect="1"/>
          </p:cNvGraphicFramePr>
          <p:nvPr/>
        </p:nvGraphicFramePr>
        <p:xfrm>
          <a:off x="6324600" y="4267200"/>
          <a:ext cx="2537164" cy="1876444"/>
        </p:xfrm>
        <a:graphic>
          <a:graphicData uri="http://schemas.openxmlformats.org/presentationml/2006/ole">
            <p:oleObj spid="_x0000_s109570" name="位图图像" r:id="rId3" imgW="2819794" imgH="2085714" progId="PBrush">
              <p:embed/>
            </p:oleObj>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rot="5400000">
            <a:off x="2212474" y="-1498118"/>
            <a:ext cx="4659308" cy="90842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ChangeArrowheads="1"/>
          </p:cNvSpPr>
          <p:nvPr/>
        </p:nvSpPr>
        <p:spPr bwMode="auto">
          <a:xfrm>
            <a:off x="685800" y="1169988"/>
            <a:ext cx="4060825" cy="5214937"/>
          </a:xfrm>
          <a:prstGeom prst="rect">
            <a:avLst/>
          </a:prstGeom>
          <a:noFill/>
          <a:ln w="9525">
            <a:noFill/>
            <a:miter lim="800000"/>
            <a:headEnd/>
            <a:tailEnd/>
          </a:ln>
          <a:effectLst/>
        </p:spPr>
        <p:txBody>
          <a:bodyPr wrap="none">
            <a:spAutoFit/>
          </a:bodyPr>
          <a:lstStyle/>
          <a:p>
            <a:pPr algn="l">
              <a:lnSpc>
                <a:spcPct val="150000"/>
              </a:lnSpc>
              <a:defRPr/>
            </a:pPr>
            <a:r>
              <a:rPr kumimoji="0" lang="en-US" altLang="zh-CN" sz="3200">
                <a:effectLst>
                  <a:outerShdw blurRad="38100" dist="38100" dir="2700000" algn="tl">
                    <a:srgbClr val="C0C0C0"/>
                  </a:outerShdw>
                </a:effectLst>
                <a:latin typeface="黑体" pitchFamily="49" charset="-122"/>
                <a:ea typeface="黑体" pitchFamily="49" charset="-122"/>
              </a:rPr>
              <a:t>1</a:t>
            </a:r>
            <a:r>
              <a:rPr kumimoji="0" lang="zh-CN" altLang="en-US" sz="3200">
                <a:effectLst>
                  <a:outerShdw blurRad="38100" dist="38100" dir="2700000" algn="tl">
                    <a:srgbClr val="C0C0C0"/>
                  </a:outerShdw>
                </a:effectLst>
                <a:latin typeface="黑体" pitchFamily="49" charset="-122"/>
                <a:ea typeface="黑体" pitchFamily="49" charset="-122"/>
              </a:rPr>
              <a:t>．反映心率和节律</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2</a:t>
            </a:r>
            <a:r>
              <a:rPr kumimoji="0" lang="zh-CN" altLang="en-US" sz="3200">
                <a:effectLst>
                  <a:outerShdw blurRad="38100" dist="38100" dir="2700000" algn="tl">
                    <a:srgbClr val="C0C0C0"/>
                  </a:outerShdw>
                </a:effectLst>
                <a:latin typeface="黑体" pitchFamily="49" charset="-122"/>
                <a:ea typeface="黑体" pitchFamily="49" charset="-122"/>
              </a:rPr>
              <a:t>．反映管壁弹性</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3</a:t>
            </a:r>
            <a:r>
              <a:rPr kumimoji="0" lang="zh-CN" altLang="en-US" sz="3200">
                <a:effectLst>
                  <a:outerShdw blurRad="38100" dist="38100" dir="2700000" algn="tl">
                    <a:srgbClr val="C0C0C0"/>
                  </a:outerShdw>
                </a:effectLst>
                <a:latin typeface="黑体" pitchFamily="49" charset="-122"/>
                <a:ea typeface="黑体" pitchFamily="49" charset="-122"/>
              </a:rPr>
              <a:t>．反映心缩力的大小</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4</a:t>
            </a:r>
            <a:r>
              <a:rPr kumimoji="0" lang="zh-CN" altLang="en-US" sz="3200">
                <a:effectLst>
                  <a:outerShdw blurRad="38100" dist="38100" dir="2700000" algn="tl">
                    <a:srgbClr val="C0C0C0"/>
                  </a:outerShdw>
                </a:effectLst>
                <a:latin typeface="黑体" pitchFamily="49" charset="-122"/>
                <a:ea typeface="黑体" pitchFamily="49" charset="-122"/>
              </a:rPr>
              <a:t>．可测定射血时间</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5</a:t>
            </a:r>
            <a:r>
              <a:rPr kumimoji="0" lang="zh-CN" altLang="en-US" sz="3200">
                <a:effectLst>
                  <a:outerShdw blurRad="38100" dist="38100" dir="2700000" algn="tl">
                    <a:srgbClr val="C0C0C0"/>
                  </a:outerShdw>
                </a:effectLst>
                <a:latin typeface="黑体" pitchFamily="49" charset="-122"/>
                <a:ea typeface="黑体" pitchFamily="49" charset="-122"/>
              </a:rPr>
              <a:t>．反映主</a:t>
            </a:r>
            <a:r>
              <a:rPr kumimoji="0" lang="en-US" altLang="zh-CN" sz="3200">
                <a:effectLst>
                  <a:outerShdw blurRad="38100" dist="38100" dir="2700000" algn="tl">
                    <a:srgbClr val="C0C0C0"/>
                  </a:outerShdw>
                </a:effectLst>
                <a:latin typeface="黑体" pitchFamily="49" charset="-122"/>
                <a:ea typeface="黑体" pitchFamily="49" charset="-122"/>
              </a:rPr>
              <a:t>A</a:t>
            </a:r>
            <a:r>
              <a:rPr kumimoji="0" lang="zh-CN" altLang="en-US" sz="3200">
                <a:effectLst>
                  <a:outerShdw blurRad="38100" dist="38100" dir="2700000" algn="tl">
                    <a:srgbClr val="C0C0C0"/>
                  </a:outerShdw>
                </a:effectLst>
                <a:latin typeface="黑体" pitchFamily="49" charset="-122"/>
                <a:ea typeface="黑体" pitchFamily="49" charset="-122"/>
              </a:rPr>
              <a:t>瓣情况</a:t>
            </a:r>
            <a:br>
              <a:rPr kumimoji="0" lang="zh-CN" altLang="en-US" sz="3200">
                <a:effectLst>
                  <a:outerShdw blurRad="38100" dist="38100" dir="2700000" algn="tl">
                    <a:srgbClr val="C0C0C0"/>
                  </a:outerShdw>
                </a:effectLst>
                <a:latin typeface="黑体" pitchFamily="49" charset="-122"/>
                <a:ea typeface="黑体" pitchFamily="49" charset="-122"/>
              </a:rPr>
            </a:br>
            <a:r>
              <a:rPr kumimoji="0" lang="en-US" altLang="zh-CN" sz="3200">
                <a:effectLst>
                  <a:outerShdw blurRad="38100" dist="38100" dir="2700000" algn="tl">
                    <a:srgbClr val="C0C0C0"/>
                  </a:outerShdw>
                </a:effectLst>
                <a:latin typeface="黑体" pitchFamily="49" charset="-122"/>
                <a:ea typeface="黑体" pitchFamily="49" charset="-122"/>
              </a:rPr>
              <a:t>6</a:t>
            </a:r>
            <a:r>
              <a:rPr kumimoji="0" lang="zh-CN" altLang="en-US" sz="3200">
                <a:effectLst>
                  <a:outerShdw blurRad="38100" dist="38100" dir="2700000" algn="tl">
                    <a:srgbClr val="C0C0C0"/>
                  </a:outerShdw>
                </a:effectLst>
                <a:latin typeface="黑体" pitchFamily="49" charset="-122"/>
                <a:ea typeface="黑体" pitchFamily="49" charset="-122"/>
              </a:rPr>
              <a:t>．反映脉压的大小</a:t>
            </a:r>
            <a:br>
              <a:rPr kumimoji="0" lang="zh-CN" altLang="en-US" sz="3200">
                <a:effectLst>
                  <a:outerShdw blurRad="38100" dist="38100" dir="2700000" algn="tl">
                    <a:srgbClr val="C0C0C0"/>
                  </a:outerShdw>
                </a:effectLst>
                <a:latin typeface="黑体" pitchFamily="49" charset="-122"/>
                <a:ea typeface="黑体" pitchFamily="49" charset="-122"/>
              </a:rPr>
            </a:br>
            <a:endParaRPr kumimoji="0" lang="zh-CN" altLang="en-US" sz="3200">
              <a:effectLst>
                <a:outerShdw blurRad="38100" dist="38100" dir="2700000" algn="tl">
                  <a:srgbClr val="C0C0C0"/>
                </a:outerShdw>
              </a:effectLst>
              <a:latin typeface="黑体" pitchFamily="49" charset="-122"/>
              <a:ea typeface="黑体" pitchFamily="49" charset="-122"/>
            </a:endParaRPr>
          </a:p>
        </p:txBody>
      </p:sp>
      <p:pic>
        <p:nvPicPr>
          <p:cNvPr id="62467" name="Picture 3"/>
          <p:cNvPicPr>
            <a:picLocks noChangeAspect="1" noChangeArrowheads="1"/>
          </p:cNvPicPr>
          <p:nvPr/>
        </p:nvPicPr>
        <p:blipFill>
          <a:blip r:embed="rId2"/>
          <a:srcRect/>
          <a:stretch>
            <a:fillRect/>
          </a:stretch>
        </p:blipFill>
        <p:spPr bwMode="auto">
          <a:xfrm>
            <a:off x="4819650" y="1219200"/>
            <a:ext cx="4324350" cy="4624388"/>
          </a:xfrm>
          <a:prstGeom prst="rect">
            <a:avLst/>
          </a:prstGeom>
          <a:noFill/>
          <a:ln w="9525">
            <a:noFill/>
            <a:miter lim="800000"/>
            <a:headEnd/>
            <a:tailEnd/>
          </a:ln>
        </p:spPr>
      </p:pic>
      <p:sp>
        <p:nvSpPr>
          <p:cNvPr id="250884" name="Rectangle 4"/>
          <p:cNvSpPr>
            <a:spLocks noChangeArrowheads="1"/>
          </p:cNvSpPr>
          <p:nvPr/>
        </p:nvSpPr>
        <p:spPr bwMode="auto">
          <a:xfrm>
            <a:off x="1905000" y="347663"/>
            <a:ext cx="2451100" cy="701675"/>
          </a:xfrm>
          <a:prstGeom prst="rect">
            <a:avLst/>
          </a:prstGeom>
          <a:noFill/>
          <a:ln w="9525">
            <a:noFill/>
            <a:miter lim="800000"/>
            <a:headEnd/>
            <a:tailEnd/>
          </a:ln>
        </p:spPr>
        <p:txBody>
          <a:bodyPr>
            <a:spAutoFit/>
          </a:bodyPr>
          <a:lstStyle/>
          <a:p>
            <a:pPr algn="l">
              <a:defRPr/>
            </a:pPr>
            <a:r>
              <a:rPr kumimoji="0" lang="zh-CN" altLang="en-US" sz="4000">
                <a:effectLst>
                  <a:outerShdw blurRad="38100" dist="38100" dir="2700000" algn="tl">
                    <a:srgbClr val="C0C0C0"/>
                  </a:outerShdw>
                </a:effectLst>
                <a:latin typeface="黑体" pitchFamily="49" charset="-122"/>
                <a:ea typeface="黑体" pitchFamily="49" charset="-122"/>
              </a:rPr>
              <a:t>意 义</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457200" y="381000"/>
            <a:ext cx="8077200" cy="3739485"/>
          </a:xfrm>
          <a:prstGeom prst="rect">
            <a:avLst/>
          </a:prstGeom>
          <a:noFill/>
          <a:ln w="9525">
            <a:noFill/>
            <a:miter lim="800000"/>
            <a:headEnd/>
            <a:tailEnd/>
          </a:ln>
        </p:spPr>
        <p:txBody>
          <a:bodyPr>
            <a:spAutoFit/>
          </a:bodyPr>
          <a:lstStyle/>
          <a:p>
            <a:pPr algn="just"/>
            <a:r>
              <a:rPr lang="zh-CN" altLang="en-US" sz="2800" dirty="0"/>
              <a:t>                    </a:t>
            </a:r>
          </a:p>
          <a:p>
            <a:pPr algn="just">
              <a:lnSpc>
                <a:spcPct val="200000"/>
              </a:lnSpc>
            </a:pPr>
            <a:r>
              <a:rPr lang="zh-CN" altLang="en-US" sz="2800" dirty="0" smtClean="0"/>
              <a:t>脉搏</a:t>
            </a:r>
            <a:r>
              <a:rPr lang="zh-CN" altLang="en-US" sz="2800" dirty="0"/>
              <a:t>波传播速度主要取决于血管壁的弹性摸量。因此临床中常通过检测脉搏波波速来评价动脉管的硬化程度</a:t>
            </a:r>
            <a:r>
              <a:rPr lang="ja-JP" altLang="en-US" sz="2800" dirty="0">
                <a:ea typeface="宋体" pitchFamily="2" charset="-122"/>
              </a:rPr>
              <a:t> </a:t>
            </a:r>
            <a:endParaRPr lang="en-US" altLang="zh-CN" sz="2800" dirty="0">
              <a:ea typeface="宋体" pitchFamily="2" charset="-122"/>
            </a:endParaRPr>
          </a:p>
          <a:p>
            <a:pPr algn="l"/>
            <a:r>
              <a:rPr lang="en-US" altLang="zh-CN" sz="1400" dirty="0">
                <a:ea typeface="宋体" pitchFamily="2" charset="-122"/>
              </a:rPr>
              <a:t>                 </a:t>
            </a:r>
            <a:r>
              <a:rPr lang="ja-JP" altLang="en-US" sz="1100" dirty="0">
                <a:ea typeface="宋体" pitchFamily="2" charset="-122"/>
              </a:rPr>
              <a:t> </a:t>
            </a:r>
          </a:p>
          <a:p>
            <a:pPr>
              <a:spcBef>
                <a:spcPct val="50000"/>
              </a:spcBef>
            </a:pPr>
            <a:endParaRPr lang="zh-CN" altLang="en-US" b="0" dirty="0"/>
          </a:p>
        </p:txBody>
      </p:sp>
      <p:pic>
        <p:nvPicPr>
          <p:cNvPr id="3" name="Picture 3"/>
          <p:cNvPicPr>
            <a:picLocks noChangeAspect="1" noChangeArrowheads="1"/>
          </p:cNvPicPr>
          <p:nvPr/>
        </p:nvPicPr>
        <p:blipFill>
          <a:blip r:embed="rId2"/>
          <a:srcRect/>
          <a:stretch>
            <a:fillRect/>
          </a:stretch>
        </p:blipFill>
        <p:spPr bwMode="auto">
          <a:xfrm>
            <a:off x="571472" y="3929066"/>
            <a:ext cx="7781925"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8" name="Picture 2" descr="https://gss1.bdstatic.com/-vo3dSag_xI4khGkpoWK1HF6hhy/baike/c0%3Dbaike92%2C5%2C5%2C92%2C30/sign=08f04c605bda81cb5aeb8b9f330fbb73/91529822720e0cf37254ea6f0046f21fbf09aa87.jpg"/>
          <p:cNvPicPr>
            <a:picLocks noChangeAspect="1" noChangeArrowheads="1"/>
          </p:cNvPicPr>
          <p:nvPr/>
        </p:nvPicPr>
        <p:blipFill>
          <a:blip r:embed="rId2"/>
          <a:srcRect/>
          <a:stretch>
            <a:fillRect/>
          </a:stretch>
        </p:blipFill>
        <p:spPr bwMode="auto">
          <a:xfrm>
            <a:off x="1000100" y="571480"/>
            <a:ext cx="7143750" cy="5210175"/>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026"/>
          <p:cNvSpPr txBox="1">
            <a:spLocks noChangeArrowheads="1"/>
          </p:cNvSpPr>
          <p:nvPr/>
        </p:nvSpPr>
        <p:spPr bwMode="auto">
          <a:xfrm>
            <a:off x="468313" y="0"/>
            <a:ext cx="8447087" cy="6444841"/>
          </a:xfrm>
          <a:prstGeom prst="rect">
            <a:avLst/>
          </a:prstGeom>
          <a:noFill/>
          <a:ln w="9525">
            <a:noFill/>
            <a:miter lim="800000"/>
            <a:headEnd/>
            <a:tailEnd/>
          </a:ln>
        </p:spPr>
        <p:txBody>
          <a:bodyPr>
            <a:spAutoFit/>
          </a:bodyPr>
          <a:lstStyle/>
          <a:p>
            <a:pPr algn="l">
              <a:lnSpc>
                <a:spcPct val="160000"/>
              </a:lnSpc>
            </a:pPr>
            <a:r>
              <a:rPr lang="zh-CN" altLang="en-US" sz="3200" dirty="0">
                <a:latin typeface="宋体" pitchFamily="2" charset="-122"/>
                <a:ea typeface="宋体" pitchFamily="2" charset="-122"/>
              </a:rPr>
              <a:t>    </a:t>
            </a:r>
            <a:r>
              <a:rPr lang="zh-CN" altLang="en-US" sz="2800" dirty="0">
                <a:latin typeface="黑体" pitchFamily="2" charset="-122"/>
              </a:rPr>
              <a:t>在正常生理情况下，动脉血管壁的弹性模量随年龄得增大而增大。</a:t>
            </a:r>
          </a:p>
          <a:p>
            <a:pPr algn="l">
              <a:lnSpc>
                <a:spcPct val="160000"/>
              </a:lnSpc>
            </a:pPr>
            <a:endParaRPr lang="zh-CN" altLang="en-US" sz="900" dirty="0">
              <a:latin typeface="黑体" pitchFamily="2" charset="-122"/>
            </a:endParaRPr>
          </a:p>
          <a:p>
            <a:pPr algn="l">
              <a:lnSpc>
                <a:spcPct val="160000"/>
              </a:lnSpc>
            </a:pPr>
            <a:r>
              <a:rPr lang="zh-CN" altLang="en-US" sz="2800" dirty="0">
                <a:latin typeface="黑体" pitchFamily="2" charset="-122"/>
              </a:rPr>
              <a:t>如：青年人胸主动脉管段的</a:t>
            </a:r>
            <a:r>
              <a:rPr lang="en-US" altLang="zh-CN" sz="2800" dirty="0">
                <a:latin typeface="黑体" pitchFamily="2" charset="-122"/>
              </a:rPr>
              <a:t>E</a:t>
            </a:r>
            <a:r>
              <a:rPr lang="zh-CN" altLang="en-US" sz="2800" dirty="0">
                <a:latin typeface="黑体" pitchFamily="2" charset="-122"/>
              </a:rPr>
              <a:t>为</a:t>
            </a:r>
            <a:r>
              <a:rPr lang="zh-CN" altLang="en-US" sz="2800" dirty="0">
                <a:solidFill>
                  <a:srgbClr val="D60093"/>
                </a:solidFill>
              </a:rPr>
              <a:t>4～6×10</a:t>
            </a:r>
            <a:r>
              <a:rPr lang="zh-CN" altLang="en-US" sz="2800" baseline="30000" dirty="0">
                <a:solidFill>
                  <a:srgbClr val="D60093"/>
                </a:solidFill>
              </a:rPr>
              <a:t>5</a:t>
            </a:r>
            <a:r>
              <a:rPr lang="en-US" altLang="zh-CN" sz="2800" dirty="0">
                <a:solidFill>
                  <a:srgbClr val="D60093"/>
                </a:solidFill>
              </a:rPr>
              <a:t>N·M</a:t>
            </a:r>
            <a:r>
              <a:rPr lang="en-US" altLang="zh-CN" sz="2800" baseline="30000" dirty="0">
                <a:solidFill>
                  <a:srgbClr val="D60093"/>
                </a:solidFill>
              </a:rPr>
              <a:t>-2</a:t>
            </a:r>
            <a:r>
              <a:rPr lang="zh-CN" altLang="en-US" sz="2800" dirty="0"/>
              <a:t>；</a:t>
            </a:r>
          </a:p>
          <a:p>
            <a:pPr algn="l">
              <a:lnSpc>
                <a:spcPct val="200000"/>
              </a:lnSpc>
            </a:pPr>
            <a:r>
              <a:rPr lang="zh-CN" altLang="en-US" sz="2800" dirty="0"/>
              <a:t>        年龄60岁以上者胸主动脉</a:t>
            </a:r>
            <a:r>
              <a:rPr lang="en-US" altLang="zh-CN" sz="2800" dirty="0"/>
              <a:t>E</a:t>
            </a:r>
            <a:r>
              <a:rPr lang="zh-CN" altLang="en-US" sz="2800" dirty="0"/>
              <a:t>可达</a:t>
            </a:r>
            <a:r>
              <a:rPr lang="zh-CN" altLang="en-US" sz="2800" dirty="0">
                <a:solidFill>
                  <a:srgbClr val="D60093"/>
                </a:solidFill>
              </a:rPr>
              <a:t>20×10</a:t>
            </a:r>
            <a:r>
              <a:rPr lang="zh-CN" altLang="en-US" sz="2800" baseline="30000" dirty="0">
                <a:solidFill>
                  <a:srgbClr val="D60093"/>
                </a:solidFill>
              </a:rPr>
              <a:t>5</a:t>
            </a:r>
            <a:r>
              <a:rPr lang="en-US" altLang="zh-CN" sz="2800" dirty="0">
                <a:solidFill>
                  <a:srgbClr val="D60093"/>
                </a:solidFill>
              </a:rPr>
              <a:t>N·M</a:t>
            </a:r>
            <a:r>
              <a:rPr lang="en-US" altLang="zh-CN" sz="2800" baseline="30000" dirty="0">
                <a:solidFill>
                  <a:srgbClr val="D60093"/>
                </a:solidFill>
              </a:rPr>
              <a:t>-2</a:t>
            </a:r>
            <a:r>
              <a:rPr lang="zh-CN" altLang="en-US" sz="2800" dirty="0"/>
              <a:t>。</a:t>
            </a:r>
            <a:endParaRPr lang="en-US" altLang="zh-CN" sz="2800" dirty="0">
              <a:latin typeface="黑体" pitchFamily="2" charset="-122"/>
            </a:endParaRPr>
          </a:p>
          <a:p>
            <a:pPr algn="l">
              <a:lnSpc>
                <a:spcPct val="200000"/>
              </a:lnSpc>
            </a:pPr>
            <a:r>
              <a:rPr lang="zh-CN" altLang="en-US" sz="2800" dirty="0">
                <a:latin typeface="黑体" pitchFamily="2" charset="-122"/>
              </a:rPr>
              <a:t>    主要因为血管壁内的弹性纤维变性，胶原纤维增多，管壁增厚等老年性变化所致。</a:t>
            </a:r>
          </a:p>
          <a:p>
            <a:pPr algn="l">
              <a:lnSpc>
                <a:spcPct val="160000"/>
              </a:lnSpc>
            </a:pPr>
            <a:r>
              <a:rPr lang="zh-CN" altLang="en-US" sz="2800" dirty="0">
                <a:latin typeface="黑体" pitchFamily="2" charset="-122"/>
              </a:rPr>
              <a:t>     另外，动脉管壁的弹性模量还将随血管内的压力和尺寸而变化</a:t>
            </a:r>
            <a:r>
              <a:rPr lang="zh-CN" altLang="en-US" sz="2800" dirty="0" smtClean="0">
                <a:latin typeface="黑体" pitchFamily="2" charset="-122"/>
              </a:rPr>
              <a:t>。</a:t>
            </a:r>
            <a:r>
              <a:rPr lang="zh-CN" altLang="en-US" b="0" dirty="0" smtClean="0">
                <a:ea typeface="宋体" pitchFamily="2" charset="-122"/>
              </a:rPr>
              <a:t>  </a:t>
            </a:r>
            <a:endParaRPr lang="zh-CN" altLang="en-US" b="0" dirty="0">
              <a:ea typeface="宋体"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457200" y="0"/>
            <a:ext cx="8472518" cy="2657475"/>
          </a:xfrm>
          <a:prstGeom prst="rect">
            <a:avLst/>
          </a:prstGeom>
          <a:noFill/>
          <a:ln w="9525">
            <a:noFill/>
            <a:miter lim="800000"/>
            <a:headEnd/>
            <a:tailEnd/>
          </a:ln>
        </p:spPr>
        <p:txBody>
          <a:bodyPr wrap="square">
            <a:spAutoFit/>
          </a:bodyPr>
          <a:lstStyle/>
          <a:p>
            <a:pPr indent="355600" algn="just">
              <a:lnSpc>
                <a:spcPct val="150000"/>
              </a:lnSpc>
            </a:pPr>
            <a:r>
              <a:rPr lang="zh-CN" altLang="en-US" sz="2800" dirty="0" smtClean="0">
                <a:latin typeface="黑体" pitchFamily="2" charset="-122"/>
              </a:rPr>
              <a:t>脉搏波</a:t>
            </a:r>
            <a:r>
              <a:rPr lang="zh-CN" altLang="en-US" sz="2800" dirty="0">
                <a:latin typeface="黑体" pitchFamily="2" charset="-122"/>
              </a:rPr>
              <a:t>的传播速度</a:t>
            </a:r>
          </a:p>
          <a:p>
            <a:pPr indent="355600" algn="just">
              <a:lnSpc>
                <a:spcPct val="150000"/>
              </a:lnSpc>
            </a:pPr>
            <a:r>
              <a:rPr lang="zh-CN" altLang="en-US" sz="2800" dirty="0">
                <a:latin typeface="黑体" pitchFamily="2" charset="-122"/>
              </a:rPr>
              <a:t>（</a:t>
            </a:r>
            <a:r>
              <a:rPr lang="en-US" altLang="zh-CN" sz="2800" dirty="0" smtClean="0"/>
              <a:t>pulse  </a:t>
            </a:r>
            <a:r>
              <a:rPr lang="en-US" altLang="zh-CN" sz="2800" dirty="0"/>
              <a:t>wave  </a:t>
            </a:r>
            <a:r>
              <a:rPr lang="en-US" altLang="zh-CN" sz="2800" dirty="0" smtClean="0"/>
              <a:t>velocity</a:t>
            </a:r>
            <a:r>
              <a:rPr lang="zh-CN" altLang="en-US" sz="2800" dirty="0" smtClean="0"/>
              <a:t>，</a:t>
            </a:r>
            <a:r>
              <a:rPr lang="en-US" altLang="zh-CN" sz="2800" dirty="0" smtClean="0"/>
              <a:t>PWV</a:t>
            </a:r>
            <a:r>
              <a:rPr lang="en-US" altLang="zh-CN" sz="2800" dirty="0">
                <a:latin typeface="黑体" pitchFamily="2" charset="-122"/>
              </a:rPr>
              <a:t>）</a:t>
            </a:r>
            <a:endParaRPr lang="zh-CN" altLang="ja-JP" sz="2800" dirty="0">
              <a:latin typeface="黑体" pitchFamily="2" charset="-122"/>
            </a:endParaRPr>
          </a:p>
          <a:p>
            <a:pPr indent="355600" algn="just" eaLnBrk="0" hangingPunct="0">
              <a:lnSpc>
                <a:spcPct val="150000"/>
              </a:lnSpc>
            </a:pPr>
            <a:r>
              <a:rPr lang="zh-CN" altLang="en-US" sz="2800" dirty="0" smtClean="0">
                <a:latin typeface="黑体" pitchFamily="2" charset="-122"/>
              </a:rPr>
              <a:t>脉搏</a:t>
            </a:r>
            <a:r>
              <a:rPr lang="zh-CN" altLang="en-US" sz="2800" dirty="0">
                <a:latin typeface="黑体" pitchFamily="2" charset="-122"/>
              </a:rPr>
              <a:t>波传播速度测定是目前比较成熟经典的衡量大动脉弹性方法。</a:t>
            </a:r>
          </a:p>
        </p:txBody>
      </p:sp>
      <p:sp>
        <p:nvSpPr>
          <p:cNvPr id="74755" name="Rectangle 3"/>
          <p:cNvSpPr>
            <a:spLocks noChangeArrowheads="1"/>
          </p:cNvSpPr>
          <p:nvPr/>
        </p:nvSpPr>
        <p:spPr bwMode="auto">
          <a:xfrm>
            <a:off x="0" y="4876800"/>
            <a:ext cx="9144000" cy="2016125"/>
          </a:xfrm>
          <a:prstGeom prst="rect">
            <a:avLst/>
          </a:prstGeom>
          <a:noFill/>
          <a:ln w="9525">
            <a:noFill/>
            <a:miter lim="800000"/>
            <a:headEnd/>
            <a:tailEnd/>
          </a:ln>
        </p:spPr>
        <p:txBody>
          <a:bodyPr wrap="square">
            <a:spAutoFit/>
          </a:bodyPr>
          <a:lstStyle/>
          <a:p>
            <a:pPr algn="l" eaLnBrk="0" hangingPunct="0">
              <a:lnSpc>
                <a:spcPct val="150000"/>
              </a:lnSpc>
            </a:pPr>
            <a:r>
              <a:rPr lang="zh-CN" altLang="en-US" sz="2800" dirty="0">
                <a:latin typeface="黑体" pitchFamily="2" charset="-122"/>
              </a:rPr>
              <a:t>     由于弹性管道（动脉）内血液是不可压缩的液体，</a:t>
            </a:r>
          </a:p>
          <a:p>
            <a:pPr algn="l" eaLnBrk="0" hangingPunct="0">
              <a:lnSpc>
                <a:spcPct val="150000"/>
              </a:lnSpc>
            </a:pPr>
            <a:r>
              <a:rPr lang="zh-CN" altLang="en-US" sz="2800" dirty="0">
                <a:latin typeface="黑体" pitchFamily="2" charset="-122"/>
              </a:rPr>
              <a:t>能量传递主要通过血管壁传导，因此血管功能是影响</a:t>
            </a:r>
          </a:p>
          <a:p>
            <a:pPr algn="l" eaLnBrk="0" hangingPunct="0">
              <a:lnSpc>
                <a:spcPct val="150000"/>
              </a:lnSpc>
            </a:pPr>
            <a:r>
              <a:rPr lang="en-US" altLang="zh-CN" sz="2800" dirty="0">
                <a:latin typeface="黑体" pitchFamily="2" charset="-122"/>
              </a:rPr>
              <a:t>PWV</a:t>
            </a:r>
            <a:r>
              <a:rPr lang="zh-CN" altLang="en-US" sz="2800" dirty="0">
                <a:latin typeface="黑体" pitchFamily="2" charset="-122"/>
              </a:rPr>
              <a:t>的主要因素。</a:t>
            </a:r>
          </a:p>
        </p:txBody>
      </p:sp>
      <p:sp>
        <p:nvSpPr>
          <p:cNvPr id="74756" name="Rectangle 4"/>
          <p:cNvSpPr>
            <a:spLocks noChangeArrowheads="1"/>
          </p:cNvSpPr>
          <p:nvPr/>
        </p:nvSpPr>
        <p:spPr bwMode="auto">
          <a:xfrm>
            <a:off x="1066800" y="3429000"/>
            <a:ext cx="1131888" cy="579438"/>
          </a:xfrm>
          <a:prstGeom prst="rect">
            <a:avLst/>
          </a:prstGeom>
          <a:noFill/>
          <a:ln w="9525">
            <a:noFill/>
            <a:miter lim="800000"/>
            <a:headEnd/>
            <a:tailEnd/>
          </a:ln>
        </p:spPr>
        <p:txBody>
          <a:bodyPr wrap="none">
            <a:spAutoFit/>
          </a:bodyPr>
          <a:lstStyle/>
          <a:p>
            <a:r>
              <a:rPr lang="en-US" altLang="zh-CN" sz="3200"/>
              <a:t>PWV</a:t>
            </a:r>
            <a:endParaRPr lang="zh-CN" altLang="en-US" sz="3200">
              <a:latin typeface="黑体" pitchFamily="2" charset="-122"/>
            </a:endParaRPr>
          </a:p>
        </p:txBody>
      </p:sp>
      <p:sp>
        <p:nvSpPr>
          <p:cNvPr id="74757" name="Rectangle 5"/>
          <p:cNvSpPr>
            <a:spLocks noChangeArrowheads="1"/>
          </p:cNvSpPr>
          <p:nvPr/>
        </p:nvSpPr>
        <p:spPr bwMode="auto">
          <a:xfrm>
            <a:off x="2786050" y="2714620"/>
            <a:ext cx="4095750" cy="519113"/>
          </a:xfrm>
          <a:prstGeom prst="rect">
            <a:avLst/>
          </a:prstGeom>
          <a:noFill/>
          <a:ln w="9525">
            <a:noFill/>
            <a:miter lim="800000"/>
            <a:headEnd/>
            <a:tailEnd/>
          </a:ln>
        </p:spPr>
        <p:txBody>
          <a:bodyPr wrap="none">
            <a:spAutoFit/>
          </a:bodyPr>
          <a:lstStyle/>
          <a:p>
            <a:r>
              <a:rPr lang="zh-CN" altLang="en-US" sz="2800" dirty="0">
                <a:solidFill>
                  <a:schemeClr val="accent2"/>
                </a:solidFill>
                <a:latin typeface="黑体" pitchFamily="2" charset="-122"/>
              </a:rPr>
              <a:t>动脉壁力学性质（弹性）</a:t>
            </a:r>
          </a:p>
        </p:txBody>
      </p:sp>
      <p:sp>
        <p:nvSpPr>
          <p:cNvPr id="74758" name="Rectangle 6"/>
          <p:cNvSpPr>
            <a:spLocks noChangeArrowheads="1"/>
          </p:cNvSpPr>
          <p:nvPr/>
        </p:nvSpPr>
        <p:spPr bwMode="auto">
          <a:xfrm>
            <a:off x="2743200" y="3505200"/>
            <a:ext cx="4827588" cy="519113"/>
          </a:xfrm>
          <a:prstGeom prst="rect">
            <a:avLst/>
          </a:prstGeom>
          <a:noFill/>
          <a:ln w="9525">
            <a:noFill/>
            <a:miter lim="800000"/>
            <a:headEnd/>
            <a:tailEnd/>
          </a:ln>
        </p:spPr>
        <p:txBody>
          <a:bodyPr wrap="none">
            <a:spAutoFit/>
          </a:bodyPr>
          <a:lstStyle/>
          <a:p>
            <a:r>
              <a:rPr lang="zh-CN" altLang="en-US" sz="2800" dirty="0">
                <a:solidFill>
                  <a:srgbClr val="D60093"/>
                </a:solidFill>
                <a:latin typeface="黑体" pitchFamily="2" charset="-122"/>
              </a:rPr>
              <a:t>几何学特性（直径和壁厚度）</a:t>
            </a:r>
          </a:p>
        </p:txBody>
      </p:sp>
      <p:sp>
        <p:nvSpPr>
          <p:cNvPr id="74759" name="Rectangle 7"/>
          <p:cNvSpPr>
            <a:spLocks noChangeArrowheads="1"/>
          </p:cNvSpPr>
          <p:nvPr/>
        </p:nvSpPr>
        <p:spPr bwMode="auto">
          <a:xfrm>
            <a:off x="2743200" y="4267200"/>
            <a:ext cx="1970088" cy="519113"/>
          </a:xfrm>
          <a:prstGeom prst="rect">
            <a:avLst/>
          </a:prstGeom>
          <a:noFill/>
          <a:ln w="9525">
            <a:noFill/>
            <a:miter lim="800000"/>
            <a:headEnd/>
            <a:tailEnd/>
          </a:ln>
        </p:spPr>
        <p:txBody>
          <a:bodyPr wrap="none">
            <a:spAutoFit/>
          </a:bodyPr>
          <a:lstStyle/>
          <a:p>
            <a:r>
              <a:rPr lang="zh-CN" altLang="en-US" sz="2800">
                <a:solidFill>
                  <a:srgbClr val="006600"/>
                </a:solidFill>
                <a:latin typeface="黑体" pitchFamily="2" charset="-122"/>
              </a:rPr>
              <a:t>血液的密度</a:t>
            </a:r>
          </a:p>
        </p:txBody>
      </p:sp>
      <p:sp>
        <p:nvSpPr>
          <p:cNvPr id="74760" name="AutoShape 8"/>
          <p:cNvSpPr>
            <a:spLocks/>
          </p:cNvSpPr>
          <p:nvPr/>
        </p:nvSpPr>
        <p:spPr bwMode="auto">
          <a:xfrm>
            <a:off x="2268538" y="2924175"/>
            <a:ext cx="341312" cy="1714500"/>
          </a:xfrm>
          <a:prstGeom prst="leftBrace">
            <a:avLst>
              <a:gd name="adj1" fmla="val 41861"/>
              <a:gd name="adj2" fmla="val 50000"/>
            </a:avLst>
          </a:prstGeom>
          <a:noFill/>
          <a:ln w="57150">
            <a:solidFill>
              <a:schemeClr val="tx1"/>
            </a:solidFill>
            <a:round/>
            <a:headEnd/>
            <a:tailEnd/>
          </a:ln>
        </p:spPr>
        <p:txBody>
          <a:bodyPr wrap="none" anchor="ctr"/>
          <a:lstStyle/>
          <a:p>
            <a:endParaRPr lang="zh-CN" altLang="en-US"/>
          </a:p>
        </p:txBody>
      </p:sp>
      <p:sp>
        <p:nvSpPr>
          <p:cNvPr id="74761" name="Rectangle 9"/>
          <p:cNvSpPr>
            <a:spLocks noChangeArrowheads="1"/>
          </p:cNvSpPr>
          <p:nvPr/>
        </p:nvSpPr>
        <p:spPr bwMode="auto">
          <a:xfrm>
            <a:off x="7737475" y="3429000"/>
            <a:ext cx="1403350" cy="579438"/>
          </a:xfrm>
          <a:prstGeom prst="rect">
            <a:avLst/>
          </a:prstGeom>
          <a:noFill/>
          <a:ln w="9525">
            <a:noFill/>
            <a:miter lim="800000"/>
            <a:headEnd/>
            <a:tailEnd/>
          </a:ln>
        </p:spPr>
        <p:txBody>
          <a:bodyPr wrap="none">
            <a:spAutoFit/>
          </a:bodyPr>
          <a:lstStyle/>
          <a:p>
            <a:r>
              <a:rPr lang="zh-CN" altLang="en-US" sz="3200">
                <a:latin typeface="黑体" pitchFamily="2" charset="-122"/>
              </a:rPr>
              <a:t>决定。</a:t>
            </a:r>
          </a:p>
        </p:txBody>
      </p:sp>
      <p:sp>
        <p:nvSpPr>
          <p:cNvPr id="74762" name="AutoShape 10"/>
          <p:cNvSpPr>
            <a:spLocks/>
          </p:cNvSpPr>
          <p:nvPr/>
        </p:nvSpPr>
        <p:spPr bwMode="auto">
          <a:xfrm>
            <a:off x="7380288" y="2997200"/>
            <a:ext cx="287337" cy="1655763"/>
          </a:xfrm>
          <a:prstGeom prst="rightBrace">
            <a:avLst>
              <a:gd name="adj1" fmla="val 48020"/>
              <a:gd name="adj2" fmla="val 50000"/>
            </a:avLst>
          </a:prstGeom>
          <a:noFill/>
          <a:ln w="57150">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1026"/>
          <p:cNvSpPr txBox="1">
            <a:spLocks noChangeArrowheads="1"/>
          </p:cNvSpPr>
          <p:nvPr/>
        </p:nvSpPr>
        <p:spPr bwMode="auto">
          <a:xfrm>
            <a:off x="609600" y="381000"/>
            <a:ext cx="7696200" cy="762000"/>
          </a:xfrm>
          <a:prstGeom prst="rect">
            <a:avLst/>
          </a:prstGeom>
          <a:noFill/>
          <a:ln w="9525">
            <a:noFill/>
            <a:miter lim="800000"/>
            <a:headEnd/>
            <a:tailEnd/>
          </a:ln>
        </p:spPr>
        <p:txBody>
          <a:bodyPr>
            <a:spAutoFit/>
          </a:bodyPr>
          <a:lstStyle/>
          <a:p>
            <a:pPr algn="l">
              <a:spcBef>
                <a:spcPct val="50000"/>
              </a:spcBef>
            </a:pPr>
            <a:endParaRPr lang="zh-CN" altLang="en-US" b="0">
              <a:ea typeface="宋体" pitchFamily="2" charset="-122"/>
            </a:endParaRPr>
          </a:p>
        </p:txBody>
      </p:sp>
      <p:sp>
        <p:nvSpPr>
          <p:cNvPr id="75779" name="Text Box 1027"/>
          <p:cNvSpPr txBox="1">
            <a:spLocks noChangeArrowheads="1"/>
          </p:cNvSpPr>
          <p:nvPr/>
        </p:nvSpPr>
        <p:spPr bwMode="auto">
          <a:xfrm>
            <a:off x="0" y="188913"/>
            <a:ext cx="9144000" cy="2033587"/>
          </a:xfrm>
          <a:prstGeom prst="rect">
            <a:avLst/>
          </a:prstGeom>
          <a:noFill/>
          <a:ln w="9525">
            <a:noFill/>
            <a:miter lim="800000"/>
            <a:headEnd/>
            <a:tailEnd/>
          </a:ln>
        </p:spPr>
        <p:txBody>
          <a:bodyPr>
            <a:spAutoFit/>
          </a:bodyPr>
          <a:lstStyle/>
          <a:p>
            <a:pPr algn="l">
              <a:lnSpc>
                <a:spcPct val="120000"/>
              </a:lnSpc>
              <a:spcBef>
                <a:spcPct val="50000"/>
              </a:spcBef>
            </a:pPr>
            <a:r>
              <a:rPr lang="en-US" altLang="zh-CN">
                <a:latin typeface="黑体" pitchFamily="2" charset="-122"/>
              </a:rPr>
              <a:t>    PWV</a:t>
            </a:r>
            <a:r>
              <a:rPr lang="zh-CN" altLang="en-US">
                <a:latin typeface="黑体" pitchFamily="2" charset="-122"/>
              </a:rPr>
              <a:t>大,血管硬度高,弹性差。</a:t>
            </a:r>
          </a:p>
          <a:p>
            <a:pPr algn="l">
              <a:lnSpc>
                <a:spcPct val="120000"/>
              </a:lnSpc>
              <a:spcBef>
                <a:spcPct val="50000"/>
              </a:spcBef>
            </a:pPr>
            <a:r>
              <a:rPr lang="zh-CN" altLang="en-US">
                <a:latin typeface="黑体" pitchFamily="2" charset="-122"/>
              </a:rPr>
              <a:t>      </a:t>
            </a:r>
            <a:endParaRPr lang="zh-CN" altLang="en-US" sz="3200">
              <a:latin typeface="黑体" pitchFamily="2" charset="-122"/>
            </a:endParaRPr>
          </a:p>
        </p:txBody>
      </p:sp>
      <p:sp>
        <p:nvSpPr>
          <p:cNvPr id="75780" name="Text Box 1028"/>
          <p:cNvSpPr txBox="1">
            <a:spLocks noChangeArrowheads="1"/>
          </p:cNvSpPr>
          <p:nvPr/>
        </p:nvSpPr>
        <p:spPr bwMode="auto">
          <a:xfrm>
            <a:off x="1508125" y="2503488"/>
            <a:ext cx="6797675" cy="762000"/>
          </a:xfrm>
          <a:prstGeom prst="rect">
            <a:avLst/>
          </a:prstGeom>
          <a:noFill/>
          <a:ln w="9525">
            <a:noFill/>
            <a:miter lim="800000"/>
            <a:headEnd/>
            <a:tailEnd/>
          </a:ln>
        </p:spPr>
        <p:txBody>
          <a:bodyPr>
            <a:spAutoFit/>
          </a:bodyPr>
          <a:lstStyle/>
          <a:p>
            <a:endParaRPr lang="zh-CN" altLang="en-US" b="0"/>
          </a:p>
        </p:txBody>
      </p:sp>
      <p:pic>
        <p:nvPicPr>
          <p:cNvPr id="75781" name="Picture 1032"/>
          <p:cNvPicPr>
            <a:picLocks noChangeAspect="1" noChangeArrowheads="1"/>
          </p:cNvPicPr>
          <p:nvPr/>
        </p:nvPicPr>
        <p:blipFill>
          <a:blip r:embed="rId2">
            <a:lum bright="-42000" contrast="72000"/>
          </a:blip>
          <a:srcRect/>
          <a:stretch>
            <a:fillRect/>
          </a:stretch>
        </p:blipFill>
        <p:spPr bwMode="auto">
          <a:xfrm>
            <a:off x="2484438" y="602039"/>
            <a:ext cx="4873644" cy="5843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ChangeArrowheads="1"/>
          </p:cNvSpPr>
          <p:nvPr/>
        </p:nvSpPr>
        <p:spPr bwMode="auto">
          <a:xfrm>
            <a:off x="685800" y="762000"/>
            <a:ext cx="7743852" cy="3791807"/>
          </a:xfrm>
          <a:prstGeom prst="rect">
            <a:avLst/>
          </a:prstGeom>
          <a:noFill/>
          <a:ln w="9525">
            <a:noFill/>
            <a:miter lim="800000"/>
            <a:headEnd/>
            <a:tailEnd/>
          </a:ln>
        </p:spPr>
        <p:txBody>
          <a:bodyPr wrap="square">
            <a:spAutoFit/>
          </a:bodyPr>
          <a:lstStyle/>
          <a:p>
            <a:pPr algn="l">
              <a:lnSpc>
                <a:spcPct val="120000"/>
              </a:lnSpc>
              <a:spcBef>
                <a:spcPct val="50000"/>
              </a:spcBef>
            </a:pPr>
            <a:r>
              <a:rPr lang="zh-CN" altLang="en-US" sz="3600" dirty="0">
                <a:latin typeface="黑体" pitchFamily="2" charset="-122"/>
              </a:rPr>
              <a:t>  什么因素影响</a:t>
            </a:r>
            <a:r>
              <a:rPr lang="en-US" altLang="zh-CN" sz="3600" dirty="0">
                <a:latin typeface="黑体" pitchFamily="2" charset="-122"/>
              </a:rPr>
              <a:t>PWV？</a:t>
            </a:r>
            <a:endParaRPr lang="zh-CN" altLang="en-US" sz="3600" dirty="0">
              <a:latin typeface="黑体" pitchFamily="2" charset="-122"/>
            </a:endParaRPr>
          </a:p>
          <a:p>
            <a:pPr lvl="3" algn="l">
              <a:lnSpc>
                <a:spcPct val="120000"/>
              </a:lnSpc>
              <a:spcBef>
                <a:spcPct val="50000"/>
              </a:spcBef>
              <a:buFontTx/>
              <a:buChar char="•"/>
            </a:pPr>
            <a:r>
              <a:rPr lang="zh-CN" altLang="en-US" sz="3200" dirty="0">
                <a:solidFill>
                  <a:schemeClr val="tx2"/>
                </a:solidFill>
                <a:latin typeface="黑体" pitchFamily="2" charset="-122"/>
              </a:rPr>
              <a:t> 年龄、血压</a:t>
            </a:r>
          </a:p>
          <a:p>
            <a:pPr lvl="3" algn="l">
              <a:lnSpc>
                <a:spcPct val="120000"/>
              </a:lnSpc>
              <a:spcBef>
                <a:spcPct val="50000"/>
              </a:spcBef>
              <a:buFontTx/>
              <a:buChar char="•"/>
            </a:pPr>
            <a:r>
              <a:rPr lang="zh-CN" altLang="en-US" sz="3200" dirty="0">
                <a:solidFill>
                  <a:schemeClr val="tx2"/>
                </a:solidFill>
                <a:latin typeface="黑体" pitchFamily="2" charset="-122"/>
              </a:rPr>
              <a:t> 管壁厚度、血管半径</a:t>
            </a:r>
          </a:p>
          <a:p>
            <a:pPr>
              <a:lnSpc>
                <a:spcPct val="120000"/>
              </a:lnSpc>
              <a:spcBef>
                <a:spcPct val="50000"/>
              </a:spcBef>
            </a:pPr>
            <a:r>
              <a:rPr lang="zh-CN" altLang="en-US" sz="2000" dirty="0"/>
              <a:t>（管腔变形狭窄和血管弯曲时</a:t>
            </a:r>
            <a:r>
              <a:rPr lang="en-US" altLang="zh-CN" sz="2000" dirty="0"/>
              <a:t>PWV</a:t>
            </a:r>
            <a:r>
              <a:rPr lang="zh-CN" altLang="en-US" sz="2000" dirty="0"/>
              <a:t>减慢）</a:t>
            </a:r>
          </a:p>
          <a:p>
            <a:pPr lvl="3" algn="l">
              <a:lnSpc>
                <a:spcPct val="120000"/>
              </a:lnSpc>
              <a:spcBef>
                <a:spcPct val="50000"/>
              </a:spcBef>
              <a:buFontTx/>
              <a:buChar char="•"/>
            </a:pPr>
            <a:r>
              <a:rPr lang="zh-CN" altLang="en-US" sz="3200" dirty="0">
                <a:latin typeface="黑体" pitchFamily="2" charset="-122"/>
              </a:rPr>
              <a:t> 血液密度、血流速度等</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ChangeArrowheads="1"/>
          </p:cNvSpPr>
          <p:nvPr>
            <p:ph type="title"/>
          </p:nvPr>
        </p:nvSpPr>
        <p:spPr>
          <a:xfrm>
            <a:off x="533400" y="228600"/>
            <a:ext cx="8278813" cy="6119813"/>
          </a:xfrm>
        </p:spPr>
        <p:txBody>
          <a:bodyPr>
            <a:normAutofit/>
          </a:bodyPr>
          <a:lstStyle/>
          <a:p>
            <a:pPr algn="l" eaLnBrk="1" hangingPunct="1">
              <a:lnSpc>
                <a:spcPct val="150000"/>
              </a:lnSpc>
            </a:pPr>
            <a:r>
              <a:rPr lang="zh-CN" altLang="en-US" sz="3200" b="1" dirty="0" smtClean="0">
                <a:latin typeface="黑体" pitchFamily="2" charset="-122"/>
                <a:ea typeface="黑体" pitchFamily="2" charset="-122"/>
              </a:rPr>
              <a:t>年龄和血压水平是影响 </a:t>
            </a:r>
            <a:r>
              <a:rPr lang="en-US" altLang="zh-CN" sz="3200" b="1" dirty="0" smtClean="0">
                <a:latin typeface="黑体" pitchFamily="2" charset="-122"/>
                <a:ea typeface="黑体" pitchFamily="2" charset="-122"/>
              </a:rPr>
              <a:t>PWV</a:t>
            </a:r>
            <a:r>
              <a:rPr lang="zh-CN" altLang="en-US" sz="3200" b="1" dirty="0" smtClean="0">
                <a:latin typeface="黑体" pitchFamily="2" charset="-122"/>
                <a:ea typeface="黑体" pitchFamily="2" charset="-122"/>
              </a:rPr>
              <a:t>的最重要因素。</a:t>
            </a:r>
            <a:br>
              <a:rPr lang="zh-CN" altLang="en-US" sz="3200" b="1" dirty="0" smtClean="0">
                <a:latin typeface="黑体" pitchFamily="2" charset="-122"/>
                <a:ea typeface="黑体" pitchFamily="2" charset="-122"/>
              </a:rPr>
            </a:br>
            <a:r>
              <a:rPr lang="zh-CN" altLang="en-US" sz="3200" dirty="0" smtClean="0">
                <a:latin typeface="黑体" pitchFamily="2" charset="-122"/>
                <a:ea typeface="黑体" pitchFamily="2" charset="-122"/>
              </a:rPr>
              <a:t>   </a:t>
            </a:r>
            <a:r>
              <a:rPr lang="zh-CN" altLang="en-US" sz="3200" b="1" dirty="0" smtClean="0">
                <a:solidFill>
                  <a:srgbClr val="9900CC"/>
                </a:solidFill>
                <a:latin typeface="黑体" pitchFamily="2" charset="-122"/>
                <a:ea typeface="黑体" pitchFamily="2" charset="-122"/>
              </a:rPr>
              <a:t>●</a:t>
            </a:r>
            <a:r>
              <a:rPr lang="zh-CN" altLang="en-US" sz="3200" b="1" dirty="0" smtClean="0">
                <a:latin typeface="黑体" pitchFamily="2" charset="-122"/>
                <a:ea typeface="黑体" pitchFamily="2" charset="-122"/>
              </a:rPr>
              <a:t>随着年龄的增长，动脉管壁常发生粥样硬化或纤维硬化，年龄每增加</a:t>
            </a:r>
            <a:r>
              <a:rPr lang="en-US" altLang="zh-CN" sz="3200" b="1" dirty="0" smtClean="0">
                <a:latin typeface="黑体" pitchFamily="2" charset="-122"/>
                <a:ea typeface="黑体" pitchFamily="2" charset="-122"/>
              </a:rPr>
              <a:t>10</a:t>
            </a:r>
            <a:r>
              <a:rPr lang="zh-CN" altLang="en-US" sz="3200" b="1" dirty="0" smtClean="0">
                <a:latin typeface="黑体" pitchFamily="2" charset="-122"/>
                <a:ea typeface="黑体" pitchFamily="2" charset="-122"/>
              </a:rPr>
              <a:t>岁，</a:t>
            </a:r>
            <a:r>
              <a:rPr lang="en-US" altLang="zh-CN" sz="3200" b="1" dirty="0" smtClean="0">
                <a:latin typeface="黑体" pitchFamily="2" charset="-122"/>
                <a:ea typeface="黑体" pitchFamily="2" charset="-122"/>
              </a:rPr>
              <a:t>PWV</a:t>
            </a:r>
            <a:r>
              <a:rPr lang="zh-CN" altLang="en-US" sz="3200" b="1" dirty="0" smtClean="0">
                <a:latin typeface="黑体" pitchFamily="2" charset="-122"/>
                <a:ea typeface="黑体" pitchFamily="2" charset="-122"/>
              </a:rPr>
              <a:t>一般增大</a:t>
            </a:r>
            <a:r>
              <a:rPr lang="en-US" altLang="zh-CN" sz="3200" b="1" dirty="0" smtClean="0">
                <a:latin typeface="黑体" pitchFamily="2" charset="-122"/>
                <a:ea typeface="黑体" pitchFamily="2" charset="-122"/>
              </a:rPr>
              <a:t>10%-15%</a:t>
            </a:r>
            <a:r>
              <a:rPr lang="zh-CN" altLang="en-US" sz="3200" b="1" dirty="0" smtClean="0">
                <a:latin typeface="黑体" pitchFamily="2" charset="-122"/>
                <a:ea typeface="黑体" pitchFamily="2" charset="-122"/>
              </a:rPr>
              <a:t>。</a:t>
            </a:r>
            <a:br>
              <a:rPr lang="zh-CN" altLang="en-US" sz="3200" b="1" dirty="0" smtClean="0">
                <a:latin typeface="黑体" pitchFamily="2" charset="-122"/>
                <a:ea typeface="黑体" pitchFamily="2" charset="-122"/>
              </a:rPr>
            </a:br>
            <a:r>
              <a:rPr lang="zh-CN" altLang="en-US" sz="3200" b="1" dirty="0" smtClean="0">
                <a:latin typeface="黑体" pitchFamily="2" charset="-122"/>
                <a:ea typeface="黑体" pitchFamily="2" charset="-122"/>
              </a:rPr>
              <a:t>   </a:t>
            </a:r>
            <a:r>
              <a:rPr lang="zh-CN" altLang="en-US" sz="3200" b="1" dirty="0" smtClean="0">
                <a:solidFill>
                  <a:srgbClr val="9900CC"/>
                </a:solidFill>
                <a:latin typeface="黑体" pitchFamily="2" charset="-122"/>
                <a:ea typeface="黑体" pitchFamily="2" charset="-122"/>
              </a:rPr>
              <a:t>●</a:t>
            </a:r>
            <a:r>
              <a:rPr lang="zh-CN" altLang="en-US" sz="3200" b="1" dirty="0" smtClean="0">
                <a:latin typeface="黑体" pitchFamily="2" charset="-122"/>
                <a:ea typeface="黑体" pitchFamily="2" charset="-122"/>
              </a:rPr>
              <a:t>随着血压水平升高，管壁承受压力的部位从具有较大弹性的弹力纤维转移到硬度较高的胶原，管壁变硬。</a:t>
            </a:r>
            <a:r>
              <a:rPr lang="zh-CN" altLang="en-US" sz="4000" dirty="0" smtClean="0"/>
              <a:t>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1714480" y="500042"/>
          <a:ext cx="5572164" cy="6111036"/>
        </p:xfrm>
        <a:graphic>
          <a:graphicData uri="http://schemas.openxmlformats.org/presentationml/2006/ole">
            <p:oleObj spid="_x0000_s110594" name="BMP 图象" r:id="rId3" imgW="3839111" imgH="4210638" progId="PBrush">
              <p:embed/>
            </p:oleObj>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4"/>
          <p:cNvSpPr txBox="1">
            <a:spLocks noChangeArrowheads="1"/>
          </p:cNvSpPr>
          <p:nvPr/>
        </p:nvSpPr>
        <p:spPr bwMode="auto">
          <a:xfrm>
            <a:off x="179388" y="476250"/>
            <a:ext cx="8640762" cy="5551488"/>
          </a:xfrm>
          <a:prstGeom prst="rect">
            <a:avLst/>
          </a:prstGeom>
          <a:noFill/>
          <a:ln w="9525">
            <a:noFill/>
            <a:miter lim="800000"/>
            <a:headEnd/>
            <a:tailEnd/>
          </a:ln>
        </p:spPr>
        <p:txBody>
          <a:bodyPr>
            <a:spAutoFit/>
          </a:bodyPr>
          <a:lstStyle/>
          <a:p>
            <a:pPr algn="l">
              <a:lnSpc>
                <a:spcPct val="200000"/>
              </a:lnSpc>
            </a:pPr>
            <a:r>
              <a:rPr lang="en-US" altLang="zh-CN" b="0"/>
              <a:t>         </a:t>
            </a:r>
            <a:r>
              <a:rPr lang="en-US" altLang="zh-CN" sz="3600">
                <a:latin typeface="黑体" pitchFamily="2" charset="-122"/>
              </a:rPr>
              <a:t>PWV</a:t>
            </a:r>
            <a:r>
              <a:rPr lang="zh-CN" altLang="en-US" sz="3600">
                <a:latin typeface="黑体" pitchFamily="2" charset="-122"/>
              </a:rPr>
              <a:t>的数值虽然随着年龄的增加而增大，但一些慢性病如糖尿病、高血脂、肥胖症在发展过程中，也会导致</a:t>
            </a:r>
            <a:r>
              <a:rPr lang="en-US" altLang="zh-CN" sz="3600">
                <a:latin typeface="黑体" pitchFamily="2" charset="-122"/>
              </a:rPr>
              <a:t>PWV</a:t>
            </a:r>
            <a:r>
              <a:rPr lang="zh-CN" altLang="en-US" sz="3600">
                <a:latin typeface="黑体" pitchFamily="2" charset="-122"/>
              </a:rPr>
              <a:t>的数值较一般健康者的数值高。</a:t>
            </a:r>
          </a:p>
          <a:p>
            <a:pPr>
              <a:spcBef>
                <a:spcPct val="50000"/>
              </a:spcBef>
            </a:pPr>
            <a:endParaRPr lang="zh-CN" altLang="en-US" sz="3600">
              <a:latin typeface="黑体"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2643174" y="56187"/>
            <a:ext cx="4325989" cy="6801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2">
            <a:lum bright="-42000" contrast="78000"/>
          </a:blip>
          <a:srcRect/>
          <a:stretch>
            <a:fillRect/>
          </a:stretch>
        </p:blipFill>
        <p:spPr bwMode="auto">
          <a:xfrm>
            <a:off x="0" y="1223963"/>
            <a:ext cx="8959850" cy="5634037"/>
          </a:xfrm>
          <a:prstGeom prst="rect">
            <a:avLst/>
          </a:prstGeom>
          <a:noFill/>
          <a:ln w="9525">
            <a:noFill/>
            <a:miter lim="800000"/>
            <a:headEnd/>
            <a:tailEnd/>
          </a:ln>
        </p:spPr>
      </p:pic>
      <p:sp>
        <p:nvSpPr>
          <p:cNvPr id="80899" name="Rectangle 5"/>
          <p:cNvSpPr>
            <a:spLocks noChangeArrowheads="1"/>
          </p:cNvSpPr>
          <p:nvPr/>
        </p:nvSpPr>
        <p:spPr bwMode="auto">
          <a:xfrm>
            <a:off x="250825" y="260350"/>
            <a:ext cx="8893175" cy="519113"/>
          </a:xfrm>
          <a:prstGeom prst="rect">
            <a:avLst/>
          </a:prstGeom>
          <a:noFill/>
          <a:ln w="9525">
            <a:noFill/>
            <a:miter lim="800000"/>
            <a:headEnd/>
            <a:tailEnd/>
          </a:ln>
        </p:spPr>
        <p:txBody>
          <a:bodyPr>
            <a:spAutoFit/>
          </a:bodyPr>
          <a:lstStyle/>
          <a:p>
            <a:r>
              <a:rPr lang="zh-CN" altLang="en-US" sz="2800">
                <a:solidFill>
                  <a:schemeClr val="accent2"/>
                </a:solidFill>
                <a:latin typeface="黑体" pitchFamily="2" charset="-122"/>
              </a:rPr>
              <a:t>此外，测量的部位也影响</a:t>
            </a:r>
            <a:r>
              <a:rPr lang="en-US" altLang="zh-CN" sz="2800">
                <a:solidFill>
                  <a:schemeClr val="accent2"/>
                </a:solidFill>
                <a:latin typeface="黑体" pitchFamily="2" charset="-122"/>
              </a:rPr>
              <a:t>PWV。</a:t>
            </a:r>
            <a:r>
              <a:rPr lang="zh-CN" altLang="en-US" sz="2800">
                <a:solidFill>
                  <a:schemeClr val="accent2"/>
                </a:solidFill>
                <a:latin typeface="黑体" pitchFamily="2" charset="-122"/>
              </a:rPr>
              <a:t>距离心脏越远，</a:t>
            </a:r>
            <a:r>
              <a:rPr lang="en-US" altLang="zh-CN" sz="2800">
                <a:solidFill>
                  <a:schemeClr val="accent2"/>
                </a:solidFill>
                <a:latin typeface="黑体" pitchFamily="2" charset="-122"/>
              </a:rPr>
              <a:t>PWV</a:t>
            </a:r>
            <a:r>
              <a:rPr lang="zh-CN" altLang="en-US" sz="2800">
                <a:solidFill>
                  <a:schemeClr val="accent2"/>
                </a:solidFill>
                <a:latin typeface="黑体" pitchFamily="2" charset="-122"/>
              </a:rPr>
              <a:t>越快。</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381000" y="609600"/>
            <a:ext cx="8153400" cy="5211763"/>
          </a:xfrm>
          <a:prstGeom prst="rect">
            <a:avLst/>
          </a:prstGeom>
          <a:noFill/>
          <a:ln w="9525">
            <a:noFill/>
            <a:miter lim="800000"/>
            <a:headEnd/>
            <a:tailEnd/>
          </a:ln>
        </p:spPr>
        <p:txBody>
          <a:bodyPr>
            <a:spAutoFit/>
          </a:bodyPr>
          <a:lstStyle/>
          <a:p>
            <a:pPr algn="l">
              <a:lnSpc>
                <a:spcPct val="210000"/>
              </a:lnSpc>
            </a:pPr>
            <a:r>
              <a:rPr lang="en-US" altLang="zh-CN" sz="3200">
                <a:latin typeface="黑体" pitchFamily="2" charset="-122"/>
              </a:rPr>
              <a:t>    PWV</a:t>
            </a:r>
            <a:r>
              <a:rPr lang="zh-CN" altLang="en-US" sz="3200">
                <a:latin typeface="黑体" pitchFamily="2" charset="-122"/>
              </a:rPr>
              <a:t>主要反映一段血管壁功能，可在不同的动脉段进行，如颈动脉</a:t>
            </a:r>
            <a:r>
              <a:rPr lang="zh-CN" altLang="en-US" sz="3200"/>
              <a:t>—</a:t>
            </a:r>
            <a:r>
              <a:rPr lang="zh-CN" altLang="en-US" sz="3200">
                <a:latin typeface="黑体" pitchFamily="2" charset="-122"/>
              </a:rPr>
              <a:t>股动脉、肱动脉</a:t>
            </a:r>
            <a:r>
              <a:rPr lang="zh-CN" altLang="en-US" sz="3200"/>
              <a:t>—</a:t>
            </a:r>
            <a:r>
              <a:rPr lang="zh-CN" altLang="en-US" sz="3200">
                <a:latin typeface="黑体" pitchFamily="2" charset="-122"/>
              </a:rPr>
              <a:t>桡动脉、股动脉</a:t>
            </a:r>
            <a:r>
              <a:rPr lang="zh-CN" altLang="en-US" sz="3200"/>
              <a:t>—</a:t>
            </a:r>
            <a:r>
              <a:rPr lang="zh-CN" altLang="en-US" sz="3200">
                <a:latin typeface="黑体" pitchFamily="2" charset="-122"/>
              </a:rPr>
              <a:t>胫动脉、等。</a:t>
            </a:r>
            <a:r>
              <a:rPr lang="en-US" altLang="zh-CN" sz="3200">
                <a:latin typeface="黑体" pitchFamily="2" charset="-122"/>
              </a:rPr>
              <a:t>PWV</a:t>
            </a:r>
            <a:r>
              <a:rPr lang="zh-CN" altLang="en-US" sz="3200">
                <a:latin typeface="黑体" pitchFamily="2" charset="-122"/>
              </a:rPr>
              <a:t>大，表示动脉硬度高、顺应性差。反之，则血管硬度低、顺应性好。</a:t>
            </a:r>
            <a:r>
              <a:rPr lang="ja-JP" altLang="en-US" sz="3200">
                <a:latin typeface="黑体" pitchFamily="2" charset="-122"/>
              </a:rPr>
              <a:t> </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0530" name="Object 2"/>
          <p:cNvGraphicFramePr>
            <a:graphicFrameLocks noChangeAspect="1"/>
          </p:cNvGraphicFramePr>
          <p:nvPr/>
        </p:nvGraphicFramePr>
        <p:xfrm>
          <a:off x="0" y="0"/>
          <a:ext cx="9144000" cy="6858000"/>
        </p:xfrm>
        <a:graphic>
          <a:graphicData uri="http://schemas.openxmlformats.org/presentationml/2006/ole">
            <p:oleObj spid="_x0000_s111618" name="Slide" r:id="rId3" imgW="4572000" imgH="3429000" progId="PowerPoint.Slide.8">
              <p:embed/>
            </p:oleObj>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title"/>
          </p:nvPr>
        </p:nvSpPr>
        <p:spPr>
          <a:xfrm>
            <a:off x="827088" y="692150"/>
            <a:ext cx="7772400" cy="5256213"/>
          </a:xfrm>
        </p:spPr>
        <p:txBody>
          <a:bodyPr/>
          <a:lstStyle/>
          <a:p>
            <a:pPr algn="l" eaLnBrk="1" hangingPunct="1">
              <a:lnSpc>
                <a:spcPct val="280000"/>
              </a:lnSpc>
            </a:pPr>
            <a:r>
              <a:rPr lang="zh-CN" altLang="en-US" sz="4000" b="1" smtClean="0">
                <a:ea typeface="宋体" pitchFamily="2" charset="-122"/>
              </a:rPr>
              <a:t>         </a:t>
            </a:r>
            <a:r>
              <a:rPr lang="zh-CN" altLang="en-US" sz="4000" b="1" smtClean="0">
                <a:latin typeface="黑体" pitchFamily="2" charset="-122"/>
                <a:ea typeface="黑体" pitchFamily="2" charset="-122"/>
              </a:rPr>
              <a:t>已有较多文献证明，</a:t>
            </a:r>
            <a:r>
              <a:rPr lang="en-US" altLang="zh-CN" sz="4000" b="1" smtClean="0">
                <a:latin typeface="黑体" pitchFamily="2" charset="-122"/>
                <a:ea typeface="黑体" pitchFamily="2" charset="-122"/>
              </a:rPr>
              <a:t>PWV</a:t>
            </a:r>
            <a:r>
              <a:rPr lang="zh-CN" altLang="en-US" sz="4000" b="1" smtClean="0">
                <a:latin typeface="黑体" pitchFamily="2" charset="-122"/>
                <a:ea typeface="黑体" pitchFamily="2" charset="-122"/>
              </a:rPr>
              <a:t>是预测心、脑血管病发生和死亡的一种有价值的指标。</a:t>
            </a:r>
            <a:r>
              <a:rPr lang="zh-CN" altLang="en-US" sz="4000" b="1" smtClean="0"/>
              <a:t>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ChangeArrowheads="1"/>
          </p:cNvSpPr>
          <p:nvPr>
            <p:ph type="title"/>
          </p:nvPr>
        </p:nvSpPr>
        <p:spPr/>
        <p:txBody>
          <a:bodyPr>
            <a:normAutofit fontScale="90000"/>
          </a:bodyPr>
          <a:lstStyle/>
          <a:p>
            <a:pPr eaLnBrk="1" hangingPunct="1"/>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endParaRPr lang="zh-CN" altLang="en-US" sz="4000" smtClean="0"/>
          </a:p>
        </p:txBody>
      </p:sp>
      <p:sp>
        <p:nvSpPr>
          <p:cNvPr id="83971" name="Rectangle 5"/>
          <p:cNvSpPr>
            <a:spLocks noChangeArrowheads="1"/>
          </p:cNvSpPr>
          <p:nvPr/>
        </p:nvSpPr>
        <p:spPr bwMode="auto">
          <a:xfrm>
            <a:off x="533400" y="304800"/>
            <a:ext cx="8208963" cy="6001643"/>
          </a:xfrm>
          <a:prstGeom prst="rect">
            <a:avLst/>
          </a:prstGeom>
          <a:noFill/>
          <a:ln w="9525">
            <a:noFill/>
            <a:miter lim="800000"/>
            <a:headEnd/>
            <a:tailEnd/>
          </a:ln>
        </p:spPr>
        <p:txBody>
          <a:bodyPr anchor="ctr">
            <a:spAutoFit/>
          </a:bodyPr>
          <a:lstStyle/>
          <a:p>
            <a:pPr algn="l">
              <a:lnSpc>
                <a:spcPct val="160000"/>
              </a:lnSpc>
            </a:pPr>
            <a:r>
              <a:rPr lang="en-US" altLang="zh-CN" sz="4000" dirty="0" smtClean="0">
                <a:latin typeface="黑体" pitchFamily="2" charset="-122"/>
              </a:rPr>
              <a:t> PWV</a:t>
            </a:r>
            <a:r>
              <a:rPr lang="zh-CN" altLang="en-US" sz="4000" dirty="0">
                <a:latin typeface="黑体" pitchFamily="2" charset="-122"/>
              </a:rPr>
              <a:t>测定可用压力感受器或多普勒信号方法拾取不同动脉部位的脉搏波。</a:t>
            </a:r>
          </a:p>
          <a:p>
            <a:pPr algn="l">
              <a:lnSpc>
                <a:spcPct val="160000"/>
              </a:lnSpc>
            </a:pPr>
            <a:r>
              <a:rPr lang="zh-CN" altLang="en-US" sz="4000" dirty="0" smtClean="0">
                <a:latin typeface="黑体" pitchFamily="2" charset="-122"/>
              </a:rPr>
              <a:t>现在</a:t>
            </a:r>
            <a:r>
              <a:rPr lang="zh-CN" altLang="en-US" sz="4000" dirty="0">
                <a:latin typeface="黑体" pitchFamily="2" charset="-122"/>
              </a:rPr>
              <a:t>较多使用脉搏波速度自动测定仪，测定颈动脉</a:t>
            </a:r>
            <a:r>
              <a:rPr lang="en-US" altLang="zh-CN" sz="4000" dirty="0">
                <a:latin typeface="宋体" pitchFamily="2" charset="-122"/>
              </a:rPr>
              <a:t>—</a:t>
            </a:r>
            <a:r>
              <a:rPr lang="zh-CN" altLang="en-US" sz="4000" dirty="0">
                <a:latin typeface="黑体" pitchFamily="2" charset="-122"/>
              </a:rPr>
              <a:t>股动脉脉搏波传导速度。</a:t>
            </a:r>
            <a:r>
              <a:rPr lang="zh-CN" altLang="en-US" sz="4000" dirty="0">
                <a:latin typeface="宋体" pitchFamily="2" charset="-122"/>
                <a:ea typeface="宋体" pitchFamily="2" charset="-122"/>
              </a:rPr>
              <a:t>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4"/>
          <p:cNvPicPr>
            <a:picLocks noChangeAspect="1" noChangeArrowheads="1"/>
          </p:cNvPicPr>
          <p:nvPr/>
        </p:nvPicPr>
        <p:blipFill>
          <a:blip r:embed="rId2">
            <a:lum bright="-36000" contrast="66000"/>
          </a:blip>
          <a:srcRect/>
          <a:stretch>
            <a:fillRect/>
          </a:stretch>
        </p:blipFill>
        <p:spPr bwMode="auto">
          <a:xfrm>
            <a:off x="1763713" y="981075"/>
            <a:ext cx="5591175" cy="3981450"/>
          </a:xfrm>
          <a:prstGeom prst="rect">
            <a:avLst/>
          </a:prstGeom>
          <a:noFill/>
          <a:ln w="9525">
            <a:noFill/>
            <a:miter lim="800000"/>
            <a:headEnd/>
            <a:tailEnd/>
          </a:ln>
        </p:spPr>
      </p:pic>
      <p:pic>
        <p:nvPicPr>
          <p:cNvPr id="84995" name="Picture 6"/>
          <p:cNvPicPr>
            <a:picLocks noChangeAspect="1" noChangeArrowheads="1"/>
          </p:cNvPicPr>
          <p:nvPr/>
        </p:nvPicPr>
        <p:blipFill>
          <a:blip r:embed="rId3">
            <a:lum bright="-36000" contrast="66000"/>
          </a:blip>
          <a:srcRect/>
          <a:stretch>
            <a:fillRect/>
          </a:stretch>
        </p:blipFill>
        <p:spPr bwMode="auto">
          <a:xfrm>
            <a:off x="0" y="5445125"/>
            <a:ext cx="9144000" cy="74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Grp="1" noChangeArrowheads="1"/>
          </p:cNvSpPr>
          <p:nvPr>
            <p:ph type="title"/>
          </p:nvPr>
        </p:nvSpPr>
        <p:spPr>
          <a:xfrm>
            <a:off x="250825" y="260350"/>
            <a:ext cx="8893175" cy="6264275"/>
          </a:xfrm>
        </p:spPr>
        <p:txBody>
          <a:bodyPr>
            <a:normAutofit fontScale="90000"/>
          </a:bodyPr>
          <a:lstStyle/>
          <a:p>
            <a:pPr algn="l" eaLnBrk="1" hangingPunct="1">
              <a:lnSpc>
                <a:spcPct val="160000"/>
              </a:lnSpc>
            </a:pPr>
            <a:r>
              <a:rPr lang="zh-CN" altLang="en-US" sz="3200" b="1" smtClean="0">
                <a:latin typeface="黑体" pitchFamily="2" charset="-122"/>
                <a:ea typeface="黑体" pitchFamily="2" charset="-122"/>
              </a:rPr>
              <a:t>    但是</a:t>
            </a:r>
            <a:r>
              <a:rPr lang="en-US" altLang="zh-CN" sz="3200" b="1" smtClean="0">
                <a:latin typeface="黑体" pitchFamily="2" charset="-122"/>
                <a:ea typeface="黑体" pitchFamily="2" charset="-122"/>
              </a:rPr>
              <a:t>PWV</a:t>
            </a:r>
            <a:r>
              <a:rPr lang="zh-CN" altLang="en-US" sz="3200" b="1" smtClean="0">
                <a:latin typeface="黑体" pitchFamily="2" charset="-122"/>
                <a:ea typeface="黑体" pitchFamily="2" charset="-122"/>
              </a:rPr>
              <a:t>测定也存在不足之处：首先它不能提供关于导致血管异常或改变的确切潜在机制。</a:t>
            </a:r>
            <a:br>
              <a:rPr lang="zh-CN" altLang="en-US" sz="3200" b="1" smtClean="0">
                <a:latin typeface="黑体" pitchFamily="2" charset="-122"/>
                <a:ea typeface="黑体" pitchFamily="2" charset="-122"/>
              </a:rPr>
            </a:br>
            <a:r>
              <a:rPr lang="zh-CN" altLang="en-US" sz="3200" b="1" smtClean="0">
                <a:latin typeface="黑体" pitchFamily="2" charset="-122"/>
                <a:ea typeface="黑体" pitchFamily="2" charset="-122"/>
              </a:rPr>
              <a:t>   </a:t>
            </a:r>
            <a:r>
              <a:rPr lang="en-US" altLang="zh-CN" sz="3200" b="1" smtClean="0">
                <a:latin typeface="黑体" pitchFamily="2" charset="-122"/>
                <a:ea typeface="黑体" pitchFamily="2" charset="-122"/>
              </a:rPr>
              <a:t>PWV</a:t>
            </a:r>
            <a:r>
              <a:rPr lang="zh-CN" altLang="en-US" sz="3200" b="1" smtClean="0">
                <a:solidFill>
                  <a:schemeClr val="tx1"/>
                </a:solidFill>
                <a:latin typeface="黑体" pitchFamily="2" charset="-122"/>
                <a:ea typeface="黑体" pitchFamily="2" charset="-122"/>
              </a:rPr>
              <a:t>改变即可能是：</a:t>
            </a:r>
            <a:br>
              <a:rPr lang="zh-CN" altLang="en-US" sz="3200" b="1" smtClean="0">
                <a:solidFill>
                  <a:schemeClr val="tx1"/>
                </a:solidFill>
                <a:latin typeface="黑体" pitchFamily="2" charset="-122"/>
                <a:ea typeface="黑体" pitchFamily="2" charset="-122"/>
              </a:rPr>
            </a:br>
            <a:r>
              <a:rPr lang="zh-CN" altLang="en-US" sz="3200" b="1" smtClean="0">
                <a:solidFill>
                  <a:schemeClr val="tx1"/>
                </a:solidFill>
                <a:latin typeface="黑体" pitchFamily="2" charset="-122"/>
                <a:ea typeface="黑体" pitchFamily="2" charset="-122"/>
              </a:rPr>
              <a:t>  </a:t>
            </a:r>
            <a:r>
              <a:rPr lang="zh-CN" altLang="en-US" sz="2400" b="1" smtClean="0">
                <a:solidFill>
                  <a:schemeClr val="tx1"/>
                </a:solidFill>
                <a:latin typeface="黑体" pitchFamily="2" charset="-122"/>
                <a:ea typeface="黑体" pitchFamily="2" charset="-122"/>
              </a:rPr>
              <a:t>●</a:t>
            </a:r>
            <a:r>
              <a:rPr lang="zh-CN" altLang="en-US" sz="3200" b="1" smtClean="0">
                <a:solidFill>
                  <a:srgbClr val="D60093"/>
                </a:solidFill>
                <a:latin typeface="黑体" pitchFamily="2" charset="-122"/>
                <a:ea typeface="黑体" pitchFamily="2" charset="-122"/>
              </a:rPr>
              <a:t>结构如动脉壁厚度、血管内径改变；</a:t>
            </a:r>
            <a:br>
              <a:rPr lang="zh-CN" altLang="en-US" sz="3200" b="1" smtClean="0">
                <a:solidFill>
                  <a:srgbClr val="D60093"/>
                </a:solidFill>
                <a:latin typeface="黑体" pitchFamily="2" charset="-122"/>
                <a:ea typeface="黑体" pitchFamily="2" charset="-122"/>
              </a:rPr>
            </a:br>
            <a:r>
              <a:rPr lang="zh-CN" altLang="en-US" sz="3200" b="1" smtClean="0">
                <a:solidFill>
                  <a:srgbClr val="D60093"/>
                </a:solidFill>
                <a:latin typeface="黑体" pitchFamily="2" charset="-122"/>
                <a:ea typeface="黑体" pitchFamily="2" charset="-122"/>
              </a:rPr>
              <a:t>  </a:t>
            </a:r>
            <a:r>
              <a:rPr lang="zh-CN" altLang="en-US" sz="2400" b="1" smtClean="0">
                <a:solidFill>
                  <a:schemeClr val="tx1"/>
                </a:solidFill>
                <a:latin typeface="黑体" pitchFamily="2" charset="-122"/>
                <a:ea typeface="黑体" pitchFamily="2" charset="-122"/>
              </a:rPr>
              <a:t>●</a:t>
            </a:r>
            <a:r>
              <a:rPr lang="zh-CN" altLang="en-US" sz="3200" b="1" smtClean="0">
                <a:solidFill>
                  <a:schemeClr val="accent2"/>
                </a:solidFill>
                <a:latin typeface="黑体" pitchFamily="2" charset="-122"/>
                <a:ea typeface="黑体" pitchFamily="2" charset="-122"/>
              </a:rPr>
              <a:t>也可能是功能上的改变如灌注血压的改变；</a:t>
            </a:r>
            <a:br>
              <a:rPr lang="zh-CN" altLang="en-US" sz="3200" b="1" smtClean="0">
                <a:solidFill>
                  <a:schemeClr val="accent2"/>
                </a:solidFill>
                <a:latin typeface="黑体" pitchFamily="2" charset="-122"/>
                <a:ea typeface="黑体" pitchFamily="2" charset="-122"/>
              </a:rPr>
            </a:br>
            <a:r>
              <a:rPr lang="zh-CN" altLang="en-US" sz="3200" b="1" smtClean="0">
                <a:solidFill>
                  <a:schemeClr val="accent2"/>
                </a:solidFill>
                <a:latin typeface="黑体" pitchFamily="2" charset="-122"/>
                <a:ea typeface="黑体" pitchFamily="2" charset="-122"/>
              </a:rPr>
              <a:t>  </a:t>
            </a:r>
            <a:r>
              <a:rPr lang="zh-CN" altLang="en-US" sz="2400" b="1" smtClean="0">
                <a:solidFill>
                  <a:schemeClr val="tx1"/>
                </a:solidFill>
                <a:latin typeface="黑体" pitchFamily="2" charset="-122"/>
                <a:ea typeface="黑体" pitchFamily="2" charset="-122"/>
              </a:rPr>
              <a:t>●</a:t>
            </a:r>
            <a:r>
              <a:rPr lang="zh-CN" altLang="en-US" sz="3200" b="1" smtClean="0">
                <a:solidFill>
                  <a:srgbClr val="996633"/>
                </a:solidFill>
                <a:latin typeface="黑体" pitchFamily="2" charset="-122"/>
                <a:ea typeface="黑体" pitchFamily="2" charset="-122"/>
              </a:rPr>
              <a:t>再有体表测量的距离有误差，体表测量脉搏波的传播距离仅仅是个估计值，若获得精确值，只能通过有创途径。</a:t>
            </a:r>
            <a:r>
              <a:rPr lang="zh-CN" altLang="en-US" sz="3200" b="1" smtClean="0">
                <a:latin typeface="黑体" pitchFamily="2" charset="-122"/>
                <a:ea typeface="黑体" pitchFamily="2" charset="-122"/>
              </a:rPr>
              <a:t>另外, </a:t>
            </a:r>
            <a:r>
              <a:rPr lang="en-US" altLang="zh-CN" sz="3200" b="1" smtClean="0">
                <a:latin typeface="黑体" pitchFamily="2" charset="-122"/>
                <a:ea typeface="黑体" pitchFamily="2" charset="-122"/>
              </a:rPr>
              <a:t>PWV</a:t>
            </a:r>
            <a:r>
              <a:rPr lang="zh-CN" altLang="en-US" sz="3200" b="1" smtClean="0">
                <a:latin typeface="黑体" pitchFamily="2" charset="-122"/>
                <a:ea typeface="黑体" pitchFamily="2" charset="-122"/>
              </a:rPr>
              <a:t>测定的敏感性较差，不容易发现血管弹性的轻微改变。</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1026"/>
          <p:cNvSpPr txBox="1">
            <a:spLocks noChangeArrowheads="1"/>
          </p:cNvSpPr>
          <p:nvPr/>
        </p:nvSpPr>
        <p:spPr bwMode="auto">
          <a:xfrm>
            <a:off x="228600" y="285728"/>
            <a:ext cx="8915400" cy="4355038"/>
          </a:xfrm>
          <a:prstGeom prst="rect">
            <a:avLst/>
          </a:prstGeom>
          <a:noFill/>
          <a:ln w="9525">
            <a:noFill/>
            <a:miter lim="800000"/>
            <a:headEnd/>
            <a:tailEnd/>
          </a:ln>
        </p:spPr>
        <p:txBody>
          <a:bodyPr>
            <a:spAutoFit/>
          </a:bodyPr>
          <a:lstStyle/>
          <a:p>
            <a:pPr algn="l">
              <a:spcBef>
                <a:spcPct val="50000"/>
              </a:spcBef>
            </a:pPr>
            <a:r>
              <a:rPr lang="zh-CN" altLang="en-US" sz="2800" dirty="0" smtClean="0">
                <a:solidFill>
                  <a:srgbClr val="9900CC"/>
                </a:solidFill>
                <a:latin typeface="黑体" pitchFamily="2" charset="-122"/>
              </a:rPr>
              <a:t>动脉粥样硬化</a:t>
            </a:r>
            <a:r>
              <a:rPr lang="zh-CN" altLang="en-US" sz="2800" dirty="0">
                <a:solidFill>
                  <a:srgbClr val="9900CC"/>
                </a:solidFill>
              </a:rPr>
              <a:t>(</a:t>
            </a:r>
            <a:r>
              <a:rPr lang="en-US" altLang="zh-CN" sz="2800" dirty="0">
                <a:solidFill>
                  <a:srgbClr val="9900CC"/>
                </a:solidFill>
              </a:rPr>
              <a:t>atheroselerosis，AS)</a:t>
            </a:r>
            <a:r>
              <a:rPr lang="en-US" altLang="zh-CN" sz="2800" dirty="0">
                <a:solidFill>
                  <a:srgbClr val="9900CC"/>
                </a:solidFill>
                <a:latin typeface="黑体" pitchFamily="2" charset="-122"/>
              </a:rPr>
              <a:t> </a:t>
            </a:r>
            <a:r>
              <a:rPr lang="zh-CN" altLang="en-US" sz="2800" dirty="0">
                <a:solidFill>
                  <a:srgbClr val="9900CC"/>
                </a:solidFill>
                <a:latin typeface="黑体" pitchFamily="2" charset="-122"/>
              </a:rPr>
              <a:t>的病理生理学</a:t>
            </a:r>
            <a:r>
              <a:rPr lang="en-US" altLang="zh-CN" sz="2800" dirty="0">
                <a:solidFill>
                  <a:srgbClr val="9900CC"/>
                </a:solidFill>
                <a:latin typeface="黑体" pitchFamily="2" charset="-122"/>
              </a:rPr>
              <a:t>：</a:t>
            </a:r>
            <a:endParaRPr lang="zh-CN" altLang="en-US" sz="2800" dirty="0">
              <a:latin typeface="黑体" pitchFamily="2" charset="-122"/>
            </a:endParaRPr>
          </a:p>
          <a:p>
            <a:pPr algn="l">
              <a:spcBef>
                <a:spcPct val="50000"/>
              </a:spcBef>
            </a:pPr>
            <a:r>
              <a:rPr lang="zh-CN" altLang="en-US" sz="2800" dirty="0">
                <a:latin typeface="黑体" pitchFamily="2" charset="-122"/>
              </a:rPr>
              <a:t>    中等或较大的肌性和弹性动脉某些特殊部位的内膜发生粥样病变，使动脉壁增厚和硬化。</a:t>
            </a:r>
          </a:p>
          <a:p>
            <a:pPr algn="l">
              <a:spcBef>
                <a:spcPct val="50000"/>
              </a:spcBef>
            </a:pPr>
            <a:r>
              <a:rPr lang="zh-CN" altLang="en-US" sz="3600" dirty="0"/>
              <a:t>       </a:t>
            </a:r>
            <a:r>
              <a:rPr lang="zh-CN" altLang="en-US" sz="2800" dirty="0"/>
              <a:t>病理：血管狭窄或闭塞，导致心肌梗死、脑中风和周围器官如肝、肾和肢体的功能障碍。</a:t>
            </a:r>
          </a:p>
          <a:p>
            <a:pPr algn="l">
              <a:spcBef>
                <a:spcPct val="50000"/>
              </a:spcBef>
            </a:pPr>
            <a:r>
              <a:rPr lang="zh-CN" altLang="en-US" sz="2800" dirty="0"/>
              <a:t>        动脉粥样硬化性心脑血管病位于人类疾病谱和死因谱的首位。</a:t>
            </a:r>
          </a:p>
          <a:p>
            <a:pPr>
              <a:spcBef>
                <a:spcPct val="50000"/>
              </a:spcBef>
            </a:pPr>
            <a:endParaRPr lang="zh-CN" altLang="en-US" dirty="0"/>
          </a:p>
        </p:txBody>
      </p:sp>
      <p:pic>
        <p:nvPicPr>
          <p:cNvPr id="107524" name="Picture 5" descr="e0b3ff03063a41233812bb54"/>
          <p:cNvPicPr>
            <a:picLocks noChangeAspect="1" noChangeArrowheads="1"/>
          </p:cNvPicPr>
          <p:nvPr/>
        </p:nvPicPr>
        <p:blipFill>
          <a:blip r:embed="rId2"/>
          <a:srcRect/>
          <a:stretch>
            <a:fillRect/>
          </a:stretch>
        </p:blipFill>
        <p:spPr bwMode="auto">
          <a:xfrm>
            <a:off x="2143108" y="3816350"/>
            <a:ext cx="6227763" cy="304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5" descr="7a8105f4d01b23bb7709d74b"/>
          <p:cNvPicPr>
            <a:picLocks noChangeAspect="1" noChangeArrowheads="1"/>
          </p:cNvPicPr>
          <p:nvPr/>
        </p:nvPicPr>
        <p:blipFill>
          <a:blip r:embed="rId2"/>
          <a:srcRect/>
          <a:stretch>
            <a:fillRect/>
          </a:stretch>
        </p:blipFill>
        <p:spPr bwMode="auto">
          <a:xfrm>
            <a:off x="2124075" y="0"/>
            <a:ext cx="5065713" cy="4129088"/>
          </a:xfrm>
          <a:prstGeom prst="rect">
            <a:avLst/>
          </a:prstGeom>
          <a:noFill/>
          <a:ln w="9525">
            <a:noFill/>
            <a:miter lim="800000"/>
            <a:headEnd/>
            <a:tailEnd/>
          </a:ln>
        </p:spPr>
      </p:pic>
      <p:pic>
        <p:nvPicPr>
          <p:cNvPr id="111620" name="Picture 4"/>
          <p:cNvPicPr>
            <a:picLocks noChangeAspect="1" noChangeArrowheads="1"/>
          </p:cNvPicPr>
          <p:nvPr/>
        </p:nvPicPr>
        <p:blipFill>
          <a:blip r:embed="rId3"/>
          <a:srcRect/>
          <a:stretch>
            <a:fillRect/>
          </a:stretch>
        </p:blipFill>
        <p:spPr bwMode="auto">
          <a:xfrm>
            <a:off x="2771775" y="3867150"/>
            <a:ext cx="3895725" cy="299085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yodak.net/uploads/090918/3_094636_1.jpg"/>
          <p:cNvPicPr>
            <a:picLocks noChangeAspect="1" noChangeArrowheads="1"/>
          </p:cNvPicPr>
          <p:nvPr/>
        </p:nvPicPr>
        <p:blipFill>
          <a:blip r:embed="rId2"/>
          <a:srcRect/>
          <a:stretch>
            <a:fillRect/>
          </a:stretch>
        </p:blipFill>
        <p:spPr bwMode="auto">
          <a:xfrm>
            <a:off x="3714750" y="857232"/>
            <a:ext cx="5429250" cy="5287962"/>
          </a:xfrm>
          <a:prstGeom prst="rect">
            <a:avLst/>
          </a:prstGeom>
          <a:noFill/>
          <a:ln w="9525">
            <a:noFill/>
            <a:miter lim="800000"/>
            <a:headEnd/>
            <a:tailEnd/>
          </a:ln>
        </p:spPr>
      </p:pic>
      <p:pic>
        <p:nvPicPr>
          <p:cNvPr id="112642" name="Picture 2" descr="http://imgsrc.baidu.com/baike/abpic/item/73ca59109c0246a3c3ce79d4.jpg"/>
          <p:cNvPicPr>
            <a:picLocks noChangeAspect="1" noChangeArrowheads="1"/>
          </p:cNvPicPr>
          <p:nvPr/>
        </p:nvPicPr>
        <p:blipFill>
          <a:blip r:embed="rId3"/>
          <a:srcRect/>
          <a:stretch>
            <a:fillRect/>
          </a:stretch>
        </p:blipFill>
        <p:spPr bwMode="auto">
          <a:xfrm>
            <a:off x="0" y="1071546"/>
            <a:ext cx="4278921" cy="41719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2"/>
          <a:srcRect/>
          <a:stretch>
            <a:fillRect/>
          </a:stretch>
        </p:blipFill>
        <p:spPr bwMode="auto">
          <a:xfrm>
            <a:off x="1071538" y="428604"/>
            <a:ext cx="7000924" cy="59927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http://images.qqyy.com/0912/26/4%282%29.jpg"/>
          <p:cNvPicPr>
            <a:picLocks noChangeAspect="1" noChangeArrowheads="1"/>
          </p:cNvPicPr>
          <p:nvPr/>
        </p:nvPicPr>
        <p:blipFill>
          <a:blip r:embed="rId2"/>
          <a:srcRect/>
          <a:stretch>
            <a:fillRect/>
          </a:stretch>
        </p:blipFill>
        <p:spPr bwMode="auto">
          <a:xfrm>
            <a:off x="1500188" y="1066800"/>
            <a:ext cx="5929312" cy="474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414_160729.jpg"/>
          <p:cNvPicPr>
            <a:picLocks noChangeAspect="1"/>
          </p:cNvPicPr>
          <p:nvPr/>
        </p:nvPicPr>
        <p:blipFill>
          <a:blip r:embed="rId2" cstate="print"/>
          <a:stretch>
            <a:fillRect/>
          </a:stretch>
        </p:blipFill>
        <p:spPr>
          <a:xfrm>
            <a:off x="1071538" y="3286124"/>
            <a:ext cx="7572396" cy="3329163"/>
          </a:xfrm>
          <a:prstGeom prst="rect">
            <a:avLst/>
          </a:prstGeom>
        </p:spPr>
      </p:pic>
      <p:pic>
        <p:nvPicPr>
          <p:cNvPr id="3" name="图片 2" descr="IMG_20190414_160753.jpg"/>
          <p:cNvPicPr>
            <a:picLocks noChangeAspect="1"/>
          </p:cNvPicPr>
          <p:nvPr/>
        </p:nvPicPr>
        <p:blipFill>
          <a:blip r:embed="rId3" cstate="print"/>
          <a:stretch>
            <a:fillRect/>
          </a:stretch>
        </p:blipFill>
        <p:spPr>
          <a:xfrm>
            <a:off x="642910" y="214290"/>
            <a:ext cx="8358214" cy="312664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414_160743.jpg"/>
          <p:cNvPicPr>
            <a:picLocks noChangeAspect="1"/>
          </p:cNvPicPr>
          <p:nvPr/>
        </p:nvPicPr>
        <p:blipFill>
          <a:blip r:embed="rId2" cstate="print"/>
          <a:stretch>
            <a:fillRect/>
          </a:stretch>
        </p:blipFill>
        <p:spPr>
          <a:xfrm>
            <a:off x="0" y="2486305"/>
            <a:ext cx="9144000" cy="188539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http://images.ewsos.com/news_img/disease/2010/01/2010012614312395.jpg"/>
          <p:cNvPicPr>
            <a:picLocks noChangeAspect="1" noChangeArrowheads="1"/>
          </p:cNvPicPr>
          <p:nvPr/>
        </p:nvPicPr>
        <p:blipFill>
          <a:blip r:embed="rId2"/>
          <a:srcRect/>
          <a:stretch>
            <a:fillRect/>
          </a:stretch>
        </p:blipFill>
        <p:spPr bwMode="auto">
          <a:xfrm>
            <a:off x="1285851" y="928670"/>
            <a:ext cx="7239051" cy="5429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http://a0.att.hudong.com/66/25/01300000432220132150255230777.jpg"/>
          <p:cNvPicPr>
            <a:picLocks noChangeAspect="1" noChangeArrowheads="1"/>
          </p:cNvPicPr>
          <p:nvPr/>
        </p:nvPicPr>
        <p:blipFill>
          <a:blip r:embed="rId2"/>
          <a:srcRect/>
          <a:stretch>
            <a:fillRect/>
          </a:stretch>
        </p:blipFill>
        <p:spPr bwMode="auto">
          <a:xfrm>
            <a:off x="1428750" y="714375"/>
            <a:ext cx="5929313" cy="5648325"/>
          </a:xfrm>
          <a:prstGeom prst="rect">
            <a:avLst/>
          </a:prstGeom>
          <a:noFill/>
          <a:ln w="9525">
            <a:noFill/>
            <a:miter lim="800000"/>
            <a:headEnd/>
            <a:tailEnd/>
          </a:ln>
        </p:spPr>
      </p:pic>
      <p:sp>
        <p:nvSpPr>
          <p:cNvPr id="3" name="矩形 2"/>
          <p:cNvSpPr/>
          <p:nvPr/>
        </p:nvSpPr>
        <p:spPr>
          <a:xfrm>
            <a:off x="5643570" y="571480"/>
            <a:ext cx="2031325" cy="461665"/>
          </a:xfrm>
          <a:prstGeom prst="rect">
            <a:avLst/>
          </a:prstGeom>
        </p:spPr>
        <p:txBody>
          <a:bodyPr wrap="none">
            <a:spAutoFit/>
          </a:bodyPr>
          <a:lstStyle/>
          <a:p>
            <a:r>
              <a:rPr lang="zh-CN" altLang="en-US" sz="2400" dirty="0" smtClean="0">
                <a:latin typeface="+mj-ea"/>
                <a:ea typeface="+mj-ea"/>
                <a:hlinkClick r:id="rId3"/>
              </a:rPr>
              <a:t>球囊扩张导管</a:t>
            </a:r>
            <a:endParaRPr lang="en-US" sz="2400" dirty="0">
              <a:latin typeface="+mj-ea"/>
              <a:ea typeface="+mj-ea"/>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http://www.tcmer.com/med/UploadFiles_4503/200909/2009092808512683.jpg"/>
          <p:cNvPicPr>
            <a:picLocks noChangeAspect="1" noChangeArrowheads="1"/>
          </p:cNvPicPr>
          <p:nvPr/>
        </p:nvPicPr>
        <p:blipFill>
          <a:blip r:embed="rId2"/>
          <a:srcRect/>
          <a:stretch>
            <a:fillRect/>
          </a:stretch>
        </p:blipFill>
        <p:spPr bwMode="auto">
          <a:xfrm>
            <a:off x="2714625" y="0"/>
            <a:ext cx="4432300" cy="6727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533400" y="838200"/>
            <a:ext cx="8001000" cy="5340350"/>
          </a:xfrm>
          <a:prstGeom prst="rect">
            <a:avLst/>
          </a:prstGeom>
          <a:noFill/>
          <a:ln w="9525">
            <a:noFill/>
            <a:miter lim="800000"/>
            <a:headEnd/>
            <a:tailEnd/>
          </a:ln>
        </p:spPr>
        <p:txBody>
          <a:bodyPr>
            <a:spAutoFit/>
          </a:bodyPr>
          <a:lstStyle/>
          <a:p>
            <a:pPr algn="l">
              <a:lnSpc>
                <a:spcPct val="240000"/>
              </a:lnSpc>
              <a:spcBef>
                <a:spcPct val="50000"/>
              </a:spcBef>
            </a:pPr>
            <a:r>
              <a:rPr lang="zh-CN" altLang="en-US" b="0"/>
              <a:t>       </a:t>
            </a:r>
            <a:r>
              <a:rPr lang="zh-CN" altLang="en-US" sz="3600"/>
              <a:t>动脉粥样硬化是一种多因素疾病，因为好发于特殊的血流动力学部位，力学因素理应受到特别重视。</a:t>
            </a:r>
          </a:p>
          <a:p>
            <a:pPr>
              <a:spcBef>
                <a:spcPct val="50000"/>
              </a:spcBef>
            </a:pPr>
            <a:endParaRPr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4"/>
          <p:cNvSpPr txBox="1">
            <a:spLocks noChangeArrowheads="1"/>
          </p:cNvSpPr>
          <p:nvPr/>
        </p:nvSpPr>
        <p:spPr bwMode="auto">
          <a:xfrm>
            <a:off x="827088" y="549275"/>
            <a:ext cx="8164512" cy="5227638"/>
          </a:xfrm>
          <a:prstGeom prst="rect">
            <a:avLst/>
          </a:prstGeom>
          <a:noFill/>
          <a:ln w="9525">
            <a:noFill/>
            <a:miter lim="800000"/>
            <a:headEnd/>
            <a:tailEnd/>
          </a:ln>
        </p:spPr>
        <p:txBody>
          <a:bodyPr>
            <a:spAutoFit/>
          </a:bodyPr>
          <a:lstStyle/>
          <a:p>
            <a:pPr algn="l">
              <a:spcBef>
                <a:spcPct val="50000"/>
              </a:spcBef>
            </a:pPr>
            <a:r>
              <a:rPr lang="en-US" altLang="zh-CN" sz="3600" dirty="0" smtClean="0"/>
              <a:t>AS</a:t>
            </a:r>
            <a:r>
              <a:rPr lang="zh-CN" altLang="en-US" sz="3600" dirty="0"/>
              <a:t>的发病机制主要涉及以下方面：</a:t>
            </a:r>
          </a:p>
          <a:p>
            <a:pPr algn="l">
              <a:lnSpc>
                <a:spcPct val="140000"/>
              </a:lnSpc>
              <a:spcBef>
                <a:spcPct val="50000"/>
              </a:spcBef>
              <a:buFontTx/>
              <a:buChar char="•"/>
            </a:pPr>
            <a:r>
              <a:rPr lang="zh-CN" altLang="en-US" sz="2800" b="0" dirty="0"/>
              <a:t>   </a:t>
            </a:r>
            <a:r>
              <a:rPr lang="zh-CN" altLang="en-US" sz="3600" b="0" dirty="0" smtClean="0"/>
              <a:t> </a:t>
            </a:r>
            <a:r>
              <a:rPr lang="zh-CN" altLang="en-US" sz="2800" dirty="0"/>
              <a:t>血管内皮细胞功能和形态损伤；</a:t>
            </a:r>
          </a:p>
          <a:p>
            <a:pPr algn="l">
              <a:lnSpc>
                <a:spcPct val="140000"/>
              </a:lnSpc>
              <a:spcBef>
                <a:spcPct val="55000"/>
              </a:spcBef>
              <a:buFontTx/>
              <a:buChar char="•"/>
            </a:pPr>
            <a:r>
              <a:rPr lang="zh-CN" altLang="en-US" sz="2800" dirty="0"/>
              <a:t>   </a:t>
            </a:r>
            <a:r>
              <a:rPr lang="zh-CN" altLang="en-US" sz="2800" dirty="0" smtClean="0"/>
              <a:t> </a:t>
            </a:r>
            <a:r>
              <a:rPr lang="zh-CN" altLang="en-US" sz="2800" dirty="0"/>
              <a:t>内膜下</a:t>
            </a:r>
            <a:r>
              <a:rPr lang="zh-CN" altLang="en-US" sz="2800" dirty="0">
                <a:solidFill>
                  <a:srgbClr val="FF0000"/>
                </a:solidFill>
              </a:rPr>
              <a:t>脂质</a:t>
            </a:r>
            <a:r>
              <a:rPr lang="zh-CN" altLang="en-US" sz="2800" dirty="0"/>
              <a:t>沉积；</a:t>
            </a:r>
          </a:p>
          <a:p>
            <a:pPr algn="l">
              <a:lnSpc>
                <a:spcPct val="140000"/>
              </a:lnSpc>
              <a:spcBef>
                <a:spcPct val="55000"/>
              </a:spcBef>
              <a:buFontTx/>
              <a:buChar char="•"/>
            </a:pPr>
            <a:r>
              <a:rPr lang="zh-CN" altLang="en-US" sz="2800" dirty="0"/>
              <a:t>    </a:t>
            </a:r>
            <a:r>
              <a:rPr lang="zh-CN" altLang="en-US" sz="2800" dirty="0" smtClean="0"/>
              <a:t>单核细胞</a:t>
            </a:r>
            <a:r>
              <a:rPr lang="zh-CN" altLang="en-US" sz="2800" dirty="0"/>
              <a:t>与内皮黏附进入内皮下并转变为</a:t>
            </a:r>
          </a:p>
          <a:p>
            <a:pPr algn="l">
              <a:lnSpc>
                <a:spcPct val="105000"/>
              </a:lnSpc>
            </a:pPr>
            <a:r>
              <a:rPr lang="zh-CN" altLang="en-US" sz="2800" dirty="0"/>
              <a:t>           巨噬细胞吞噬</a:t>
            </a:r>
            <a:r>
              <a:rPr lang="zh-CN" altLang="en-US" sz="2800" dirty="0">
                <a:solidFill>
                  <a:srgbClr val="FF0000"/>
                </a:solidFill>
              </a:rPr>
              <a:t>脂质</a:t>
            </a:r>
            <a:r>
              <a:rPr lang="zh-CN" altLang="en-US" sz="2800" dirty="0"/>
              <a:t>，形成泡沫细胞；</a:t>
            </a:r>
          </a:p>
          <a:p>
            <a:pPr algn="l">
              <a:lnSpc>
                <a:spcPct val="105000"/>
              </a:lnSpc>
            </a:pPr>
            <a:endParaRPr lang="zh-CN" altLang="en-US" sz="2800" dirty="0"/>
          </a:p>
          <a:p>
            <a:pPr algn="l">
              <a:lnSpc>
                <a:spcPct val="115000"/>
              </a:lnSpc>
              <a:buFontTx/>
              <a:buChar char="•"/>
            </a:pPr>
            <a:r>
              <a:rPr lang="zh-CN" altLang="en-US" sz="2800" dirty="0"/>
              <a:t>   </a:t>
            </a:r>
            <a:r>
              <a:rPr lang="zh-CN" altLang="en-US" sz="2800" dirty="0" smtClean="0"/>
              <a:t>血管</a:t>
            </a:r>
            <a:r>
              <a:rPr lang="zh-CN" altLang="en-US" sz="2800" dirty="0"/>
              <a:t>平滑肌细胞增殖并向内膜迁移和合成</a:t>
            </a:r>
          </a:p>
          <a:p>
            <a:pPr algn="l">
              <a:lnSpc>
                <a:spcPct val="115000"/>
              </a:lnSpc>
            </a:pPr>
            <a:r>
              <a:rPr lang="zh-CN" altLang="en-US" sz="2800" dirty="0"/>
              <a:t>           细胞外基质。</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rcRect/>
          <a:stretch>
            <a:fillRect/>
          </a:stretch>
        </p:blipFill>
        <p:spPr bwMode="auto">
          <a:xfrm>
            <a:off x="714348" y="642918"/>
            <a:ext cx="7632700" cy="5434013"/>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https://timgsa.baidu.com/timg?image&amp;quality=80&amp;size=b9999_10000&amp;sec=1555044021033&amp;di=4e23e1138b1490f92186376ed88c9f0e&amp;imgtype=0&amp;src=http%3A%2F%2F5b0988e595225.cdn.sohucs.com%2Fimages%2F20171019%2F172b7a02b80c4f91825fcd655a16453b.jpeg"/>
          <p:cNvPicPr>
            <a:picLocks noChangeAspect="1" noChangeArrowheads="1"/>
          </p:cNvPicPr>
          <p:nvPr/>
        </p:nvPicPr>
        <p:blipFill>
          <a:blip r:embed="rId2"/>
          <a:srcRect/>
          <a:stretch>
            <a:fillRect/>
          </a:stretch>
        </p:blipFill>
        <p:spPr bwMode="auto">
          <a:xfrm>
            <a:off x="1071538" y="571480"/>
            <a:ext cx="7286676" cy="5523972"/>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522413" y="0"/>
            <a:ext cx="5929312"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3" descr="0d729944d611e37c500ffe3f"/>
          <p:cNvPicPr>
            <a:picLocks noChangeAspect="1" noChangeArrowheads="1"/>
          </p:cNvPicPr>
          <p:nvPr/>
        </p:nvPicPr>
        <p:blipFill>
          <a:blip r:embed="rId2"/>
          <a:srcRect/>
          <a:stretch>
            <a:fillRect/>
          </a:stretch>
        </p:blipFill>
        <p:spPr bwMode="auto">
          <a:xfrm>
            <a:off x="1214414" y="571480"/>
            <a:ext cx="6537325" cy="4572000"/>
          </a:xfrm>
          <a:prstGeom prst="rect">
            <a:avLst/>
          </a:prstGeom>
          <a:noFill/>
          <a:ln w="9525">
            <a:noFill/>
            <a:miter lim="800000"/>
            <a:headEnd/>
            <a:tailEnd/>
          </a:ln>
        </p:spPr>
      </p:pic>
      <p:sp>
        <p:nvSpPr>
          <p:cNvPr id="4" name="矩形 3"/>
          <p:cNvSpPr/>
          <p:nvPr/>
        </p:nvSpPr>
        <p:spPr>
          <a:xfrm>
            <a:off x="500034" y="5657671"/>
            <a:ext cx="8501122" cy="1200329"/>
          </a:xfrm>
          <a:prstGeom prst="rect">
            <a:avLst/>
          </a:prstGeom>
        </p:spPr>
        <p:txBody>
          <a:bodyPr wrap="square">
            <a:spAutoFit/>
          </a:bodyPr>
          <a:lstStyle/>
          <a:p>
            <a:r>
              <a:rPr lang="zh-CN" altLang="en-US" dirty="0" smtClean="0"/>
              <a:t>当</a:t>
            </a:r>
            <a:r>
              <a:rPr lang="zh-CN" altLang="en-US" dirty="0" smtClean="0">
                <a:hlinkClick r:id="rId3"/>
              </a:rPr>
              <a:t>低密度脂蛋白</a:t>
            </a:r>
            <a:r>
              <a:rPr lang="zh-CN" altLang="en-US" dirty="0" smtClean="0"/>
              <a:t>穿过</a:t>
            </a:r>
            <a:r>
              <a:rPr lang="zh-CN" altLang="en-US" dirty="0" smtClean="0">
                <a:hlinkClick r:id="rId4"/>
              </a:rPr>
              <a:t>动脉</a:t>
            </a:r>
            <a:r>
              <a:rPr lang="zh-CN" altLang="en-US" dirty="0" smtClean="0"/>
              <a:t>内膜进入血管壁之间时，</a:t>
            </a:r>
            <a:r>
              <a:rPr lang="zh-CN" altLang="en-US" dirty="0" smtClean="0">
                <a:hlinkClick r:id="rId5"/>
              </a:rPr>
              <a:t>胆固醇</a:t>
            </a:r>
            <a:r>
              <a:rPr lang="zh-CN" altLang="en-US" dirty="0" smtClean="0"/>
              <a:t>会在那里堆积。当胆固醇堆积足够时，血管内膜的</a:t>
            </a:r>
            <a:r>
              <a:rPr lang="zh-CN" altLang="en-US" dirty="0" smtClean="0">
                <a:hlinkClick r:id="rId6"/>
              </a:rPr>
              <a:t>内皮细胞</a:t>
            </a:r>
            <a:r>
              <a:rPr lang="zh-CN" altLang="en-US" dirty="0" smtClean="0"/>
              <a:t>会释放</a:t>
            </a:r>
            <a:r>
              <a:rPr lang="zh-CN" altLang="en-US" dirty="0" smtClean="0">
                <a:hlinkClick r:id="rId7"/>
              </a:rPr>
              <a:t>激素</a:t>
            </a:r>
            <a:r>
              <a:rPr lang="zh-CN" altLang="en-US" dirty="0" smtClean="0"/>
              <a:t>招引</a:t>
            </a:r>
            <a:r>
              <a:rPr lang="zh-CN" altLang="en-US" dirty="0" smtClean="0">
                <a:hlinkClick r:id="rId8"/>
              </a:rPr>
              <a:t>单核细胞</a:t>
            </a:r>
            <a:r>
              <a:rPr lang="zh-CN" altLang="en-US" dirty="0" smtClean="0"/>
              <a:t>，单核细胞进而分化为巨噬细胞。 </a:t>
            </a:r>
            <a:r>
              <a:rPr lang="zh-CN" altLang="en-US" dirty="0" smtClean="0">
                <a:hlinkClick r:id="rId9"/>
              </a:rPr>
              <a:t>巨噬细胞</a:t>
            </a:r>
            <a:r>
              <a:rPr lang="zh-CN" altLang="en-US" dirty="0" smtClean="0"/>
              <a:t>吞噬了被自己产生的</a:t>
            </a:r>
            <a:r>
              <a:rPr lang="zh-CN" altLang="en-US" dirty="0" smtClean="0">
                <a:hlinkClick r:id="rId10"/>
              </a:rPr>
              <a:t>自由基</a:t>
            </a:r>
            <a:r>
              <a:rPr lang="zh-CN" altLang="en-US" dirty="0" smtClean="0">
                <a:hlinkClick r:id="rId11"/>
              </a:rPr>
              <a:t>氧化</a:t>
            </a:r>
            <a:r>
              <a:rPr lang="zh-CN" altLang="en-US" dirty="0" smtClean="0"/>
              <a:t>的胆固醇并试图把脂肪</a:t>
            </a:r>
            <a:r>
              <a:rPr lang="zh-CN" altLang="en-US" dirty="0" smtClean="0">
                <a:hlinkClick r:id="rId12"/>
              </a:rPr>
              <a:t>消化</a:t>
            </a:r>
            <a:r>
              <a:rPr lang="zh-CN" altLang="en-US" baseline="30000" dirty="0" smtClean="0"/>
              <a:t> </a:t>
            </a:r>
            <a:r>
              <a:rPr lang="zh-CN" altLang="en-US" dirty="0" smtClean="0"/>
              <a:t> 掉。在巨噬细胞中堆积的脂肪使细胞成为泡沫细胞。</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414_160648.jpg"/>
          <p:cNvPicPr>
            <a:picLocks noChangeAspect="1"/>
          </p:cNvPicPr>
          <p:nvPr/>
        </p:nvPicPr>
        <p:blipFill>
          <a:blip r:embed="rId2" cstate="print"/>
          <a:stretch>
            <a:fillRect/>
          </a:stretch>
        </p:blipFill>
        <p:spPr>
          <a:xfrm>
            <a:off x="0" y="1064559"/>
            <a:ext cx="9144000" cy="4728882"/>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0190414_160706.jpg"/>
          <p:cNvPicPr>
            <a:picLocks noChangeAspect="1"/>
          </p:cNvPicPr>
          <p:nvPr/>
        </p:nvPicPr>
        <p:blipFill>
          <a:blip r:embed="rId2" cstate="print"/>
          <a:stretch>
            <a:fillRect/>
          </a:stretch>
        </p:blipFill>
        <p:spPr>
          <a:xfrm>
            <a:off x="0" y="1210235"/>
            <a:ext cx="9144000" cy="443752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p:cNvSpPr>
            <a:spLocks noChangeArrowheads="1"/>
          </p:cNvSpPr>
          <p:nvPr/>
        </p:nvSpPr>
        <p:spPr bwMode="auto">
          <a:xfrm>
            <a:off x="785786" y="142852"/>
            <a:ext cx="7596951" cy="646331"/>
          </a:xfrm>
          <a:prstGeom prst="rect">
            <a:avLst/>
          </a:prstGeom>
          <a:noFill/>
          <a:ln w="9525">
            <a:noFill/>
            <a:miter lim="800000"/>
            <a:headEnd/>
            <a:tailEnd/>
          </a:ln>
        </p:spPr>
        <p:txBody>
          <a:bodyPr wrap="none">
            <a:spAutoFit/>
          </a:bodyPr>
          <a:lstStyle/>
          <a:p>
            <a:r>
              <a:rPr lang="zh-CN" altLang="en-US" sz="3600" b="1" dirty="0" smtClean="0">
                <a:solidFill>
                  <a:srgbClr val="FF0000"/>
                </a:solidFill>
              </a:rPr>
              <a:t>剪切应力</a:t>
            </a:r>
            <a:r>
              <a:rPr lang="zh-CN" altLang="en-US" sz="3600" b="1" dirty="0">
                <a:solidFill>
                  <a:srgbClr val="FF0000"/>
                </a:solidFill>
              </a:rPr>
              <a:t>与动脉粥样硬化的分布特征</a:t>
            </a:r>
          </a:p>
        </p:txBody>
      </p:sp>
      <p:sp>
        <p:nvSpPr>
          <p:cNvPr id="121859" name="Text Box 6"/>
          <p:cNvSpPr txBox="1">
            <a:spLocks noChangeArrowheads="1"/>
          </p:cNvSpPr>
          <p:nvPr/>
        </p:nvSpPr>
        <p:spPr bwMode="auto">
          <a:xfrm>
            <a:off x="428596" y="1071546"/>
            <a:ext cx="8424862" cy="1763624"/>
          </a:xfrm>
          <a:prstGeom prst="rect">
            <a:avLst/>
          </a:prstGeom>
          <a:noFill/>
          <a:ln w="9525">
            <a:noFill/>
            <a:miter lim="800000"/>
            <a:headEnd/>
            <a:tailEnd/>
          </a:ln>
        </p:spPr>
        <p:txBody>
          <a:bodyPr>
            <a:spAutoFit/>
          </a:bodyPr>
          <a:lstStyle/>
          <a:p>
            <a:pPr>
              <a:lnSpc>
                <a:spcPct val="210000"/>
              </a:lnSpc>
            </a:pPr>
            <a:r>
              <a:rPr lang="zh-CN" altLang="en-US" b="0" dirty="0"/>
              <a:t>     </a:t>
            </a:r>
            <a:r>
              <a:rPr lang="zh-CN" altLang="en-US" sz="2800" dirty="0"/>
              <a:t>生理状态下，大动脉的血流</a:t>
            </a:r>
            <a:r>
              <a:rPr lang="zh-CN" altLang="en-US" sz="2800" dirty="0" smtClean="0"/>
              <a:t>剪切应力范围</a:t>
            </a:r>
            <a:r>
              <a:rPr lang="en-US" altLang="zh-CN" sz="2800" dirty="0"/>
              <a:t>10</a:t>
            </a:r>
            <a:r>
              <a:rPr lang="zh-CN" altLang="en-US" sz="2800" dirty="0"/>
              <a:t>一</a:t>
            </a:r>
            <a:r>
              <a:rPr lang="en-US" altLang="zh-CN" sz="2800" dirty="0"/>
              <a:t>70dyn</a:t>
            </a:r>
            <a:r>
              <a:rPr lang="zh-CN" altLang="en-US" sz="2800" dirty="0"/>
              <a:t>／</a:t>
            </a:r>
            <a:r>
              <a:rPr lang="en-US" altLang="zh-CN" sz="2800" dirty="0"/>
              <a:t>cm</a:t>
            </a:r>
            <a:r>
              <a:rPr lang="en-US" altLang="zh-CN" sz="2800" baseline="30000" dirty="0"/>
              <a:t>2</a:t>
            </a:r>
            <a:r>
              <a:rPr lang="zh-CN" altLang="en-US" sz="2800" dirty="0"/>
              <a:t>，静脉系统剪切应力范围</a:t>
            </a:r>
            <a:r>
              <a:rPr lang="en-US" altLang="zh-CN" sz="2800" dirty="0"/>
              <a:t>1</a:t>
            </a:r>
            <a:r>
              <a:rPr lang="en-US" altLang="zh-CN" sz="2800" dirty="0">
                <a:latin typeface="宋体" pitchFamily="2" charset="-122"/>
              </a:rPr>
              <a:t>—</a:t>
            </a:r>
            <a:r>
              <a:rPr lang="en-US" altLang="zh-CN" sz="2800" dirty="0"/>
              <a:t>6 </a:t>
            </a:r>
            <a:r>
              <a:rPr lang="en-US" altLang="zh-CN" sz="2800" dirty="0" err="1"/>
              <a:t>dyn</a:t>
            </a:r>
            <a:r>
              <a:rPr lang="zh-CN" altLang="en-US" sz="2800" dirty="0"/>
              <a:t>／</a:t>
            </a:r>
            <a:r>
              <a:rPr lang="en-US" altLang="zh-CN" sz="2800" dirty="0" smtClean="0"/>
              <a:t>cm</a:t>
            </a:r>
            <a:r>
              <a:rPr lang="en-US" altLang="zh-CN" sz="2800" baseline="30000" dirty="0" smtClean="0"/>
              <a:t>2</a:t>
            </a:r>
            <a:endParaRPr lang="zh-CN" altLang="en-US" sz="3600" b="0" dirty="0"/>
          </a:p>
        </p:txBody>
      </p:sp>
      <p:sp>
        <p:nvSpPr>
          <p:cNvPr id="4" name="矩形 3"/>
          <p:cNvSpPr/>
          <p:nvPr/>
        </p:nvSpPr>
        <p:spPr>
          <a:xfrm>
            <a:off x="500034" y="3357562"/>
            <a:ext cx="8286808" cy="2246769"/>
          </a:xfrm>
          <a:prstGeom prst="rect">
            <a:avLst/>
          </a:prstGeom>
        </p:spPr>
        <p:txBody>
          <a:bodyPr wrap="square">
            <a:spAutoFit/>
          </a:bodyPr>
          <a:lstStyle/>
          <a:p>
            <a:pPr>
              <a:spcBef>
                <a:spcPct val="50000"/>
              </a:spcBef>
            </a:pPr>
            <a:r>
              <a:rPr lang="zh-CN" altLang="en-US" sz="2800" dirty="0" smtClean="0">
                <a:latin typeface="黑体" pitchFamily="2" charset="-122"/>
              </a:rPr>
              <a:t>动脉粥样硬化并非随机出现在动脉系统的任何部位</a:t>
            </a:r>
            <a:r>
              <a:rPr lang="en-US" altLang="zh-CN" sz="2800" dirty="0" smtClean="0">
                <a:latin typeface="黑体" pitchFamily="2" charset="-122"/>
              </a:rPr>
              <a:t>.</a:t>
            </a:r>
            <a:r>
              <a:rPr lang="zh-CN" altLang="en-US" sz="2800" dirty="0" smtClean="0">
                <a:solidFill>
                  <a:srgbClr val="FF0000"/>
                </a:solidFill>
                <a:latin typeface="黑体" pitchFamily="2" charset="-122"/>
              </a:rPr>
              <a:t>好发于动脉分支开口处外侧壁及动脉弯曲处</a:t>
            </a:r>
            <a:r>
              <a:rPr lang="zh-CN" altLang="en-US" sz="2800" dirty="0" smtClean="0">
                <a:latin typeface="黑体" pitchFamily="2" charset="-122"/>
              </a:rPr>
              <a:t>。</a:t>
            </a:r>
          </a:p>
          <a:p>
            <a:endParaRPr lang="zh-CN" altLang="en-US" sz="2800" dirty="0" smtClean="0">
              <a:latin typeface="黑体" pitchFamily="2" charset="-122"/>
            </a:endParaRPr>
          </a:p>
          <a:p>
            <a:r>
              <a:rPr lang="zh-CN" altLang="en-US" sz="2800" dirty="0" smtClean="0"/>
              <a:t> 在动脉粥样硬化病变部位的分布上，血流动力学因素起了主要作用。</a:t>
            </a:r>
            <a:endParaRPr lang="zh-CN" altLang="en-US" sz="28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5" descr="111"/>
          <p:cNvPicPr>
            <a:picLocks noChangeAspect="1" noChangeArrowheads="1"/>
          </p:cNvPicPr>
          <p:nvPr/>
        </p:nvPicPr>
        <p:blipFill>
          <a:blip r:embed="rId2"/>
          <a:srcRect/>
          <a:stretch>
            <a:fillRect/>
          </a:stretch>
        </p:blipFill>
        <p:spPr bwMode="auto">
          <a:xfrm>
            <a:off x="1247775" y="1514475"/>
            <a:ext cx="6648450" cy="382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4"/>
          <p:cNvSpPr txBox="1">
            <a:spLocks noChangeArrowheads="1"/>
          </p:cNvSpPr>
          <p:nvPr/>
        </p:nvSpPr>
        <p:spPr bwMode="auto">
          <a:xfrm>
            <a:off x="381000" y="304800"/>
            <a:ext cx="7993063" cy="1505027"/>
          </a:xfrm>
          <a:prstGeom prst="rect">
            <a:avLst/>
          </a:prstGeom>
          <a:noFill/>
          <a:ln w="9525">
            <a:noFill/>
            <a:miter lim="800000"/>
            <a:headEnd/>
            <a:tailEnd/>
          </a:ln>
        </p:spPr>
        <p:txBody>
          <a:bodyPr>
            <a:spAutoFit/>
          </a:bodyPr>
          <a:lstStyle/>
          <a:p>
            <a:pPr algn="ctr">
              <a:spcBef>
                <a:spcPct val="50000"/>
              </a:spcBef>
            </a:pPr>
            <a:r>
              <a:rPr lang="zh-CN" altLang="en-US" sz="3600" dirty="0" smtClean="0">
                <a:solidFill>
                  <a:srgbClr val="9900CC"/>
                </a:solidFill>
              </a:rPr>
              <a:t>血流动力学</a:t>
            </a:r>
            <a:r>
              <a:rPr lang="zh-CN" altLang="en-US" sz="3600" dirty="0">
                <a:solidFill>
                  <a:srgbClr val="9900CC"/>
                </a:solidFill>
              </a:rPr>
              <a:t>异常与</a:t>
            </a:r>
            <a:r>
              <a:rPr lang="en-US" altLang="zh-CN" sz="3600" dirty="0">
                <a:solidFill>
                  <a:srgbClr val="9900CC"/>
                </a:solidFill>
              </a:rPr>
              <a:t>AS</a:t>
            </a:r>
            <a:r>
              <a:rPr lang="zh-CN" altLang="en-US" sz="3600" dirty="0">
                <a:solidFill>
                  <a:srgbClr val="9900CC"/>
                </a:solidFill>
              </a:rPr>
              <a:t>：</a:t>
            </a:r>
            <a:endParaRPr lang="zh-CN" altLang="en-US" sz="3600" dirty="0">
              <a:solidFill>
                <a:srgbClr val="9900CC"/>
              </a:solidFill>
              <a:latin typeface="黑体" pitchFamily="2" charset="-122"/>
            </a:endParaRPr>
          </a:p>
          <a:p>
            <a:pPr algn="l">
              <a:spcBef>
                <a:spcPct val="55000"/>
              </a:spcBef>
            </a:pPr>
            <a:r>
              <a:rPr lang="zh-CN" altLang="en-US" sz="3600" dirty="0">
                <a:latin typeface="黑体" pitchFamily="2" charset="-122"/>
              </a:rPr>
              <a:t>1</a:t>
            </a:r>
            <a:r>
              <a:rPr lang="en-US" altLang="zh-CN" sz="3600" dirty="0">
                <a:latin typeface="黑体" pitchFamily="2" charset="-122"/>
              </a:rPr>
              <a:t>.</a:t>
            </a:r>
            <a:r>
              <a:rPr lang="zh-CN" altLang="en-US" sz="3600" dirty="0">
                <a:latin typeface="黑体" pitchFamily="2" charset="-122"/>
              </a:rPr>
              <a:t>内皮细胞功能障碍与</a:t>
            </a:r>
            <a:r>
              <a:rPr lang="en-US" altLang="zh-CN" sz="3600" dirty="0">
                <a:latin typeface="黑体" pitchFamily="2" charset="-122"/>
              </a:rPr>
              <a:t>AS</a:t>
            </a:r>
            <a:endParaRPr lang="zh-CN" altLang="en-US" sz="3600" b="0" dirty="0">
              <a:latin typeface="黑体" pitchFamily="2" charset="-122"/>
            </a:endParaRPr>
          </a:p>
        </p:txBody>
      </p:sp>
      <p:sp>
        <p:nvSpPr>
          <p:cNvPr id="126979" name="Rectangle 6"/>
          <p:cNvSpPr>
            <a:spLocks noChangeArrowheads="1"/>
          </p:cNvSpPr>
          <p:nvPr/>
        </p:nvSpPr>
        <p:spPr bwMode="auto">
          <a:xfrm>
            <a:off x="500034" y="2214554"/>
            <a:ext cx="3398838" cy="519113"/>
          </a:xfrm>
          <a:prstGeom prst="rect">
            <a:avLst/>
          </a:prstGeom>
          <a:noFill/>
          <a:ln w="9525">
            <a:noFill/>
            <a:miter lim="800000"/>
            <a:headEnd/>
            <a:tailEnd/>
          </a:ln>
        </p:spPr>
        <p:txBody>
          <a:bodyPr wrap="none">
            <a:spAutoFit/>
          </a:bodyPr>
          <a:lstStyle/>
          <a:p>
            <a:r>
              <a:rPr lang="zh-CN" altLang="en-US" sz="2800" dirty="0">
                <a:solidFill>
                  <a:srgbClr val="FF0000"/>
                </a:solidFill>
                <a:latin typeface="黑体" pitchFamily="2" charset="-122"/>
              </a:rPr>
              <a:t>血流动力学环境改变</a:t>
            </a:r>
          </a:p>
        </p:txBody>
      </p:sp>
      <p:sp>
        <p:nvSpPr>
          <p:cNvPr id="126980" name="Rectangle 7"/>
          <p:cNvSpPr>
            <a:spLocks noChangeArrowheads="1"/>
          </p:cNvSpPr>
          <p:nvPr/>
        </p:nvSpPr>
        <p:spPr bwMode="auto">
          <a:xfrm>
            <a:off x="5400652" y="1666860"/>
            <a:ext cx="3214710" cy="1630363"/>
          </a:xfrm>
          <a:prstGeom prst="rect">
            <a:avLst/>
          </a:prstGeom>
          <a:noFill/>
          <a:ln w="9525">
            <a:noFill/>
            <a:miter lim="800000"/>
            <a:headEnd/>
            <a:tailEnd/>
          </a:ln>
        </p:spPr>
        <p:txBody>
          <a:bodyPr wrap="square">
            <a:spAutoFit/>
          </a:bodyPr>
          <a:lstStyle/>
          <a:p>
            <a:pPr>
              <a:lnSpc>
                <a:spcPct val="120000"/>
              </a:lnSpc>
            </a:pPr>
            <a:r>
              <a:rPr lang="zh-CN" altLang="en-US" sz="2800" dirty="0">
                <a:latin typeface="黑体" pitchFamily="2" charset="-122"/>
              </a:rPr>
              <a:t>  </a:t>
            </a:r>
            <a:r>
              <a:rPr lang="zh-CN" altLang="en-US" sz="2800" dirty="0" smtClean="0">
                <a:solidFill>
                  <a:srgbClr val="9900CC"/>
                </a:solidFill>
                <a:latin typeface="黑体" pitchFamily="2" charset="-122"/>
              </a:rPr>
              <a:t>内皮细胞</a:t>
            </a:r>
            <a:r>
              <a:rPr lang="zh-CN" altLang="en-US" sz="2800" dirty="0">
                <a:solidFill>
                  <a:srgbClr val="9900CC"/>
                </a:solidFill>
                <a:latin typeface="黑体" pitchFamily="2" charset="-122"/>
              </a:rPr>
              <a:t>受损</a:t>
            </a:r>
          </a:p>
          <a:p>
            <a:pPr>
              <a:lnSpc>
                <a:spcPct val="120000"/>
              </a:lnSpc>
            </a:pPr>
            <a:r>
              <a:rPr lang="zh-CN" altLang="en-US" sz="2800" dirty="0" smtClean="0">
                <a:latin typeface="黑体" pitchFamily="2" charset="-122"/>
              </a:rPr>
              <a:t>  血管</a:t>
            </a:r>
            <a:r>
              <a:rPr lang="zh-CN" altLang="en-US" sz="2800" dirty="0">
                <a:latin typeface="黑体" pitchFamily="2" charset="-122"/>
              </a:rPr>
              <a:t>重构</a:t>
            </a:r>
          </a:p>
          <a:p>
            <a:pPr>
              <a:lnSpc>
                <a:spcPct val="120000"/>
              </a:lnSpc>
            </a:pPr>
            <a:r>
              <a:rPr lang="en-US" altLang="zh-CN" sz="2800" dirty="0">
                <a:latin typeface="黑体" pitchFamily="2" charset="-122"/>
              </a:rPr>
              <a:t>  </a:t>
            </a:r>
            <a:r>
              <a:rPr lang="en-US" altLang="zh-CN" sz="2800" dirty="0" smtClean="0">
                <a:latin typeface="黑体" pitchFamily="2" charset="-122"/>
              </a:rPr>
              <a:t>AS</a:t>
            </a:r>
            <a:r>
              <a:rPr lang="zh-CN" altLang="en-US" sz="2800" dirty="0">
                <a:latin typeface="黑体" pitchFamily="2" charset="-122"/>
              </a:rPr>
              <a:t>发生和发展</a:t>
            </a:r>
          </a:p>
        </p:txBody>
      </p:sp>
      <p:sp>
        <p:nvSpPr>
          <p:cNvPr id="126981" name="Rectangle 8"/>
          <p:cNvSpPr>
            <a:spLocks noChangeArrowheads="1"/>
          </p:cNvSpPr>
          <p:nvPr/>
        </p:nvSpPr>
        <p:spPr bwMode="auto">
          <a:xfrm>
            <a:off x="714348" y="3929066"/>
            <a:ext cx="1970088" cy="519113"/>
          </a:xfrm>
          <a:prstGeom prst="rect">
            <a:avLst/>
          </a:prstGeom>
          <a:noFill/>
          <a:ln w="9525">
            <a:noFill/>
            <a:miter lim="800000"/>
            <a:headEnd/>
            <a:tailEnd/>
          </a:ln>
        </p:spPr>
        <p:txBody>
          <a:bodyPr wrap="none">
            <a:spAutoFit/>
          </a:bodyPr>
          <a:lstStyle/>
          <a:p>
            <a:r>
              <a:rPr lang="zh-CN" altLang="en-US" sz="2800">
                <a:latin typeface="黑体" pitchFamily="2" charset="-122"/>
              </a:rPr>
              <a:t>而血管损害</a:t>
            </a:r>
          </a:p>
        </p:txBody>
      </p:sp>
      <p:sp>
        <p:nvSpPr>
          <p:cNvPr id="126982" name="Rectangle 9"/>
          <p:cNvSpPr>
            <a:spLocks noChangeArrowheads="1"/>
          </p:cNvSpPr>
          <p:nvPr/>
        </p:nvSpPr>
        <p:spPr bwMode="auto">
          <a:xfrm>
            <a:off x="4905348" y="3624266"/>
            <a:ext cx="3041650" cy="1373188"/>
          </a:xfrm>
          <a:prstGeom prst="rect">
            <a:avLst/>
          </a:prstGeom>
          <a:noFill/>
          <a:ln w="9525">
            <a:noFill/>
            <a:miter lim="800000"/>
            <a:headEnd/>
            <a:tailEnd/>
          </a:ln>
        </p:spPr>
        <p:txBody>
          <a:bodyPr wrap="none">
            <a:spAutoFit/>
          </a:bodyPr>
          <a:lstStyle/>
          <a:p>
            <a:pPr algn="l"/>
            <a:r>
              <a:rPr lang="zh-CN" altLang="en-US" sz="2800" dirty="0">
                <a:solidFill>
                  <a:srgbClr val="FF0000"/>
                </a:solidFill>
                <a:latin typeface="黑体" pitchFamily="2" charset="-122"/>
              </a:rPr>
              <a:t>血流动力学异常</a:t>
            </a:r>
            <a:r>
              <a:rPr lang="zh-CN" altLang="en-US" sz="2800" dirty="0">
                <a:latin typeface="黑体" pitchFamily="2" charset="-122"/>
              </a:rPr>
              <a:t>，</a:t>
            </a:r>
          </a:p>
          <a:p>
            <a:pPr algn="l"/>
            <a:r>
              <a:rPr lang="zh-CN" altLang="en-US" sz="2800" dirty="0">
                <a:latin typeface="黑体" pitchFamily="2" charset="-122"/>
              </a:rPr>
              <a:t>促进</a:t>
            </a:r>
            <a:r>
              <a:rPr lang="en-US" altLang="zh-CN" sz="2800" dirty="0">
                <a:latin typeface="黑体" pitchFamily="2" charset="-122"/>
              </a:rPr>
              <a:t>AS</a:t>
            </a:r>
            <a:r>
              <a:rPr lang="zh-CN" altLang="en-US" sz="2800" dirty="0">
                <a:latin typeface="黑体" pitchFamily="2" charset="-122"/>
              </a:rPr>
              <a:t>的进程，</a:t>
            </a:r>
          </a:p>
          <a:p>
            <a:pPr algn="l"/>
            <a:r>
              <a:rPr lang="zh-CN" altLang="en-US" sz="2800" dirty="0">
                <a:latin typeface="黑体" pitchFamily="2" charset="-122"/>
              </a:rPr>
              <a:t>形成恶性循环。</a:t>
            </a:r>
          </a:p>
        </p:txBody>
      </p:sp>
      <p:sp>
        <p:nvSpPr>
          <p:cNvPr id="126983" name="AutoShape 10"/>
          <p:cNvSpPr>
            <a:spLocks/>
          </p:cNvSpPr>
          <p:nvPr/>
        </p:nvSpPr>
        <p:spPr bwMode="auto">
          <a:xfrm>
            <a:off x="5300634" y="1909754"/>
            <a:ext cx="304800" cy="1219200"/>
          </a:xfrm>
          <a:prstGeom prst="leftBrace">
            <a:avLst>
              <a:gd name="adj1" fmla="val 33333"/>
              <a:gd name="adj2" fmla="val 50000"/>
            </a:avLst>
          </a:prstGeom>
          <a:noFill/>
          <a:ln w="38100">
            <a:solidFill>
              <a:schemeClr val="tx1"/>
            </a:solidFill>
            <a:round/>
            <a:headEnd/>
            <a:tailEnd/>
          </a:ln>
        </p:spPr>
        <p:txBody>
          <a:bodyPr wrap="none" anchor="ctr"/>
          <a:lstStyle/>
          <a:p>
            <a:endParaRPr lang="zh-CN" altLang="en-US"/>
          </a:p>
        </p:txBody>
      </p:sp>
      <p:sp>
        <p:nvSpPr>
          <p:cNvPr id="126984" name="AutoShape 11"/>
          <p:cNvSpPr>
            <a:spLocks noChangeArrowheads="1"/>
          </p:cNvSpPr>
          <p:nvPr/>
        </p:nvSpPr>
        <p:spPr bwMode="auto">
          <a:xfrm>
            <a:off x="4081434" y="2443154"/>
            <a:ext cx="1066800" cy="228600"/>
          </a:xfrm>
          <a:prstGeom prst="rightArrow">
            <a:avLst>
              <a:gd name="adj1" fmla="val 50000"/>
              <a:gd name="adj2" fmla="val 116667"/>
            </a:avLst>
          </a:prstGeom>
          <a:solidFill>
            <a:schemeClr val="accent1"/>
          </a:solidFill>
          <a:ln w="9525">
            <a:solidFill>
              <a:schemeClr val="tx1"/>
            </a:solidFill>
            <a:miter lim="800000"/>
            <a:headEnd/>
            <a:tailEnd/>
          </a:ln>
        </p:spPr>
        <p:txBody>
          <a:bodyPr wrap="none" anchor="ctr"/>
          <a:lstStyle/>
          <a:p>
            <a:endParaRPr lang="zh-CN" altLang="en-US"/>
          </a:p>
        </p:txBody>
      </p:sp>
      <p:sp>
        <p:nvSpPr>
          <p:cNvPr id="126985" name="AutoShape 12"/>
          <p:cNvSpPr>
            <a:spLocks noChangeArrowheads="1"/>
          </p:cNvSpPr>
          <p:nvPr/>
        </p:nvSpPr>
        <p:spPr bwMode="auto">
          <a:xfrm>
            <a:off x="3152748" y="4157666"/>
            <a:ext cx="1447800" cy="228600"/>
          </a:xfrm>
          <a:prstGeom prst="rightArrow">
            <a:avLst>
              <a:gd name="adj1" fmla="val 50000"/>
              <a:gd name="adj2" fmla="val 158333"/>
            </a:avLst>
          </a:prstGeom>
          <a:solidFill>
            <a:schemeClr val="accent1"/>
          </a:solidFill>
          <a:ln w="9525">
            <a:solidFill>
              <a:schemeClr val="tx1"/>
            </a:solidFill>
            <a:miter lim="800000"/>
            <a:headEnd/>
            <a:tailEnd/>
          </a:ln>
        </p:spPr>
        <p:txBody>
          <a:bodyPr wrap="none" anchor="ctr"/>
          <a:lstStyle/>
          <a:p>
            <a:endParaRPr lang="zh-CN" altLang="en-US"/>
          </a:p>
        </p:txBody>
      </p:sp>
      <p:sp>
        <p:nvSpPr>
          <p:cNvPr id="126986" name="Rectangle 13"/>
          <p:cNvSpPr>
            <a:spLocks noChangeArrowheads="1"/>
          </p:cNvSpPr>
          <p:nvPr/>
        </p:nvSpPr>
        <p:spPr bwMode="auto">
          <a:xfrm>
            <a:off x="571472" y="5214950"/>
            <a:ext cx="7686675" cy="604838"/>
          </a:xfrm>
          <a:prstGeom prst="rect">
            <a:avLst/>
          </a:prstGeom>
          <a:noFill/>
          <a:ln w="9525">
            <a:noFill/>
            <a:miter lim="800000"/>
            <a:headEnd/>
            <a:tailEnd/>
          </a:ln>
        </p:spPr>
        <p:txBody>
          <a:bodyPr wrap="none">
            <a:spAutoFit/>
          </a:bodyPr>
          <a:lstStyle/>
          <a:p>
            <a:pPr>
              <a:lnSpc>
                <a:spcPct val="120000"/>
              </a:lnSpc>
              <a:spcBef>
                <a:spcPct val="55000"/>
              </a:spcBef>
            </a:pPr>
            <a:r>
              <a:rPr lang="zh-CN" altLang="en-US" sz="2800" dirty="0">
                <a:latin typeface="黑体" pitchFamily="2" charset="-122"/>
              </a:rPr>
              <a:t>其中，内皮细胞功能障碍是</a:t>
            </a:r>
            <a:r>
              <a:rPr lang="en-US" altLang="zh-CN" sz="2800" dirty="0">
                <a:latin typeface="黑体" pitchFamily="2" charset="-122"/>
              </a:rPr>
              <a:t>AS</a:t>
            </a:r>
            <a:r>
              <a:rPr lang="zh-CN" altLang="en-US" sz="2800" dirty="0">
                <a:latin typeface="黑体" pitchFamily="2" charset="-122"/>
              </a:rPr>
              <a:t>的一个早期表现。</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4"/>
          <p:cNvSpPr txBox="1">
            <a:spLocks noChangeArrowheads="1"/>
          </p:cNvSpPr>
          <p:nvPr/>
        </p:nvSpPr>
        <p:spPr bwMode="auto">
          <a:xfrm>
            <a:off x="323850" y="333375"/>
            <a:ext cx="8208963" cy="7059613"/>
          </a:xfrm>
          <a:prstGeom prst="rect">
            <a:avLst/>
          </a:prstGeom>
          <a:noFill/>
          <a:ln w="9525">
            <a:noFill/>
            <a:miter lim="800000"/>
            <a:headEnd/>
            <a:tailEnd/>
          </a:ln>
        </p:spPr>
        <p:txBody>
          <a:bodyPr>
            <a:spAutoFit/>
          </a:bodyPr>
          <a:lstStyle/>
          <a:p>
            <a:pPr algn="l">
              <a:lnSpc>
                <a:spcPct val="160000"/>
              </a:lnSpc>
            </a:pPr>
            <a:r>
              <a:rPr lang="zh-CN" altLang="en-US" sz="3200"/>
              <a:t>        血管内膜作为血管直接与流动血液接触的界面，不仅是一种切应力变化感受器，而且也是一种能把血液流动产生的生物力学信号转化为血管壁生物学反应的转换器</a:t>
            </a:r>
            <a:r>
              <a:rPr lang="en-US" altLang="zh-CN" sz="3200"/>
              <a:t>(</a:t>
            </a:r>
            <a:r>
              <a:rPr lang="zh-CN" altLang="en-US" sz="3200"/>
              <a:t>将感受到的切应力信息传递到毗邻细胞，进而释放和激活某些生物活性物质以影响细胞和细胞外基质</a:t>
            </a:r>
            <a:r>
              <a:rPr lang="en-US" altLang="zh-CN" sz="3200"/>
              <a:t>)</a:t>
            </a:r>
            <a:r>
              <a:rPr lang="zh-CN" altLang="en-US" sz="3200"/>
              <a:t>，促使血管壁结构发生变化，以使其与所处的力学环境相适应。</a:t>
            </a:r>
          </a:p>
          <a:p>
            <a:pPr>
              <a:spcBef>
                <a:spcPct val="50000"/>
              </a:spcBef>
            </a:pPr>
            <a:endParaRPr lang="zh-CN" altLang="en-US" sz="320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457200" y="228600"/>
            <a:ext cx="8153400" cy="2747963"/>
          </a:xfrm>
          <a:prstGeom prst="rect">
            <a:avLst/>
          </a:prstGeom>
          <a:noFill/>
          <a:ln w="9525">
            <a:noFill/>
            <a:miter lim="800000"/>
            <a:headEnd/>
            <a:tailEnd/>
          </a:ln>
        </p:spPr>
        <p:txBody>
          <a:bodyPr>
            <a:spAutoFit/>
          </a:bodyPr>
          <a:lstStyle/>
          <a:p>
            <a:pPr algn="l" eaLnBrk="0" hangingPunct="0">
              <a:lnSpc>
                <a:spcPct val="150000"/>
              </a:lnSpc>
            </a:pPr>
            <a:r>
              <a:rPr lang="zh-CN" altLang="en-US" sz="2800" dirty="0" smtClean="0"/>
              <a:t> 在</a:t>
            </a:r>
            <a:r>
              <a:rPr lang="zh-CN" altLang="en-US" sz="2800" dirty="0"/>
              <a:t>正常生理动脉血流及剪切应力</a:t>
            </a:r>
            <a:r>
              <a:rPr lang="en-US" altLang="zh-CN" sz="2800" dirty="0"/>
              <a:t>(&gt;</a:t>
            </a:r>
            <a:r>
              <a:rPr lang="en-US" altLang="zh-CN" sz="2800" b="0" dirty="0"/>
              <a:t>15 </a:t>
            </a:r>
            <a:r>
              <a:rPr lang="en-US" altLang="zh-CN" sz="2800" dirty="0" err="1"/>
              <a:t>dyn</a:t>
            </a:r>
            <a:r>
              <a:rPr lang="zh-CN" altLang="en-US" sz="2800" dirty="0"/>
              <a:t>／</a:t>
            </a:r>
            <a:r>
              <a:rPr lang="en-US" altLang="zh-CN" sz="2800" dirty="0"/>
              <a:t>cm</a:t>
            </a:r>
            <a:r>
              <a:rPr lang="en-US" altLang="zh-CN" sz="2800" baseline="30000" dirty="0"/>
              <a:t>2</a:t>
            </a:r>
            <a:r>
              <a:rPr lang="en-US" altLang="zh-CN" sz="2800" dirty="0"/>
              <a:t>)</a:t>
            </a:r>
            <a:r>
              <a:rPr lang="zh-CN" altLang="en-US" sz="2800" dirty="0"/>
              <a:t>作用下</a:t>
            </a:r>
            <a:r>
              <a:rPr lang="zh-CN" altLang="en-US" sz="2800" b="0" dirty="0"/>
              <a:t>，</a:t>
            </a:r>
            <a:r>
              <a:rPr lang="zh-CN" altLang="en-US" sz="2800" dirty="0">
                <a:latin typeface="黑体" pitchFamily="2" charset="-122"/>
              </a:rPr>
              <a:t>血管内皮细胞呈椭圆状，其长轴与血管内血液流动的方向一致。</a:t>
            </a:r>
          </a:p>
          <a:p>
            <a:pPr algn="l">
              <a:spcBef>
                <a:spcPct val="50000"/>
              </a:spcBef>
            </a:pPr>
            <a:r>
              <a:rPr lang="zh-CN" altLang="en-US" sz="3200" dirty="0">
                <a:latin typeface="黑体" pitchFamily="2" charset="-122"/>
              </a:rPr>
              <a:t>   </a:t>
            </a:r>
            <a:endParaRPr lang="zh-CN" altLang="en-US" sz="2800" dirty="0">
              <a:latin typeface="黑体" pitchFamily="2" charset="-122"/>
            </a:endParaRPr>
          </a:p>
        </p:txBody>
      </p:sp>
      <p:sp>
        <p:nvSpPr>
          <p:cNvPr id="129027" name="Rectangle 3"/>
          <p:cNvSpPr>
            <a:spLocks noChangeArrowheads="1"/>
          </p:cNvSpPr>
          <p:nvPr/>
        </p:nvSpPr>
        <p:spPr bwMode="auto">
          <a:xfrm>
            <a:off x="533400" y="2895600"/>
            <a:ext cx="3398838" cy="519113"/>
          </a:xfrm>
          <a:prstGeom prst="rect">
            <a:avLst/>
          </a:prstGeom>
          <a:noFill/>
          <a:ln w="9525">
            <a:noFill/>
            <a:miter lim="800000"/>
            <a:headEnd/>
            <a:tailEnd/>
          </a:ln>
        </p:spPr>
        <p:txBody>
          <a:bodyPr wrap="none">
            <a:spAutoFit/>
          </a:bodyPr>
          <a:lstStyle/>
          <a:p>
            <a:r>
              <a:rPr lang="zh-CN" altLang="en-US" sz="2800">
                <a:latin typeface="黑体" pitchFamily="2" charset="-122"/>
              </a:rPr>
              <a:t>血管内皮细胞功能：</a:t>
            </a:r>
          </a:p>
        </p:txBody>
      </p:sp>
      <p:sp>
        <p:nvSpPr>
          <p:cNvPr id="129028" name="Rectangle 4"/>
          <p:cNvSpPr>
            <a:spLocks noChangeArrowheads="1"/>
          </p:cNvSpPr>
          <p:nvPr/>
        </p:nvSpPr>
        <p:spPr bwMode="auto">
          <a:xfrm>
            <a:off x="4038600" y="2590800"/>
            <a:ext cx="3756025" cy="519113"/>
          </a:xfrm>
          <a:prstGeom prst="rect">
            <a:avLst/>
          </a:prstGeom>
          <a:noFill/>
          <a:ln w="9525">
            <a:noFill/>
            <a:miter lim="800000"/>
            <a:headEnd/>
            <a:tailEnd/>
          </a:ln>
        </p:spPr>
        <p:txBody>
          <a:bodyPr wrap="none">
            <a:spAutoFit/>
          </a:bodyPr>
          <a:lstStyle/>
          <a:p>
            <a:r>
              <a:rPr lang="zh-CN" altLang="en-US" sz="2800">
                <a:latin typeface="黑体" pitchFamily="2" charset="-122"/>
              </a:rPr>
              <a:t>具有屏障和选择性通透</a:t>
            </a:r>
          </a:p>
        </p:txBody>
      </p:sp>
      <p:sp>
        <p:nvSpPr>
          <p:cNvPr id="129029" name="Rectangle 5"/>
          <p:cNvSpPr>
            <a:spLocks noChangeArrowheads="1"/>
          </p:cNvSpPr>
          <p:nvPr/>
        </p:nvSpPr>
        <p:spPr bwMode="auto">
          <a:xfrm>
            <a:off x="4114800" y="3429000"/>
            <a:ext cx="4113213" cy="519113"/>
          </a:xfrm>
          <a:prstGeom prst="rect">
            <a:avLst/>
          </a:prstGeom>
          <a:noFill/>
          <a:ln w="9525">
            <a:noFill/>
            <a:miter lim="800000"/>
            <a:headEnd/>
            <a:tailEnd/>
          </a:ln>
        </p:spPr>
        <p:txBody>
          <a:bodyPr wrap="none">
            <a:spAutoFit/>
          </a:bodyPr>
          <a:lstStyle/>
          <a:p>
            <a:r>
              <a:rPr lang="zh-CN" altLang="en-US" sz="2800">
                <a:latin typeface="黑体" pitchFamily="2" charset="-122"/>
              </a:rPr>
              <a:t>分泌各种生物活性物质：</a:t>
            </a:r>
          </a:p>
        </p:txBody>
      </p:sp>
      <p:sp>
        <p:nvSpPr>
          <p:cNvPr id="129030" name="AutoShape 6"/>
          <p:cNvSpPr>
            <a:spLocks/>
          </p:cNvSpPr>
          <p:nvPr/>
        </p:nvSpPr>
        <p:spPr bwMode="auto">
          <a:xfrm>
            <a:off x="3810000" y="2819400"/>
            <a:ext cx="228600" cy="914400"/>
          </a:xfrm>
          <a:prstGeom prst="leftBrace">
            <a:avLst>
              <a:gd name="adj1" fmla="val 33333"/>
              <a:gd name="adj2" fmla="val 50000"/>
            </a:avLst>
          </a:prstGeom>
          <a:noFill/>
          <a:ln w="57150">
            <a:solidFill>
              <a:schemeClr val="tx1"/>
            </a:solidFill>
            <a:round/>
            <a:headEnd/>
            <a:tailEnd/>
          </a:ln>
        </p:spPr>
        <p:txBody>
          <a:bodyPr wrap="none" anchor="ctr"/>
          <a:lstStyle/>
          <a:p>
            <a:endParaRPr lang="zh-CN" altLang="en-US"/>
          </a:p>
        </p:txBody>
      </p:sp>
      <p:sp>
        <p:nvSpPr>
          <p:cNvPr id="129031" name="Rectangle 7"/>
          <p:cNvSpPr>
            <a:spLocks noChangeArrowheads="1"/>
          </p:cNvSpPr>
          <p:nvPr/>
        </p:nvSpPr>
        <p:spPr bwMode="auto">
          <a:xfrm>
            <a:off x="4191000" y="3962400"/>
            <a:ext cx="5257800" cy="2286000"/>
          </a:xfrm>
          <a:prstGeom prst="rect">
            <a:avLst/>
          </a:prstGeom>
          <a:noFill/>
          <a:ln w="9525">
            <a:noFill/>
            <a:miter lim="800000"/>
            <a:headEnd/>
            <a:tailEnd/>
          </a:ln>
        </p:spPr>
        <p:txBody>
          <a:bodyPr>
            <a:spAutoFit/>
          </a:bodyPr>
          <a:lstStyle/>
          <a:p>
            <a:pPr algn="l">
              <a:spcBef>
                <a:spcPct val="50000"/>
              </a:spcBef>
            </a:pPr>
            <a:r>
              <a:rPr lang="zh-CN" altLang="en-US" sz="2400">
                <a:latin typeface="黑体" pitchFamily="2" charset="-122"/>
              </a:rPr>
              <a:t>   </a:t>
            </a:r>
            <a:r>
              <a:rPr lang="zh-CN" altLang="en-US" sz="2000">
                <a:solidFill>
                  <a:srgbClr val="9900CC"/>
                </a:solidFill>
                <a:latin typeface="黑体" pitchFamily="2" charset="-122"/>
              </a:rPr>
              <a:t>调节血管张力；</a:t>
            </a:r>
          </a:p>
          <a:p>
            <a:pPr algn="l">
              <a:spcBef>
                <a:spcPct val="50000"/>
              </a:spcBef>
            </a:pPr>
            <a:r>
              <a:rPr lang="zh-CN" altLang="en-US" sz="2000">
                <a:solidFill>
                  <a:srgbClr val="9900CC"/>
                </a:solidFill>
                <a:latin typeface="黑体" pitchFamily="2" charset="-122"/>
              </a:rPr>
              <a:t>      调节出血与凝血功能；</a:t>
            </a:r>
          </a:p>
          <a:p>
            <a:pPr algn="l">
              <a:spcBef>
                <a:spcPct val="50000"/>
              </a:spcBef>
            </a:pPr>
            <a:r>
              <a:rPr lang="zh-CN" altLang="en-US" sz="2000">
                <a:solidFill>
                  <a:srgbClr val="9900CC"/>
                </a:solidFill>
                <a:latin typeface="黑体" pitchFamily="2" charset="-122"/>
              </a:rPr>
              <a:t>        抑制白细胞黏附；</a:t>
            </a:r>
          </a:p>
          <a:p>
            <a:pPr algn="l">
              <a:spcBef>
                <a:spcPct val="50000"/>
              </a:spcBef>
            </a:pPr>
            <a:r>
              <a:rPr lang="zh-CN" altLang="en-US" sz="2000">
                <a:solidFill>
                  <a:srgbClr val="9900CC"/>
                </a:solidFill>
                <a:latin typeface="黑体" pitchFamily="2" charset="-122"/>
              </a:rPr>
              <a:t>          抑制血栓形成；</a:t>
            </a:r>
          </a:p>
          <a:p>
            <a:pPr>
              <a:spcBef>
                <a:spcPct val="50000"/>
              </a:spcBef>
            </a:pPr>
            <a:r>
              <a:rPr lang="zh-CN" altLang="en-US" sz="2000">
                <a:solidFill>
                  <a:srgbClr val="9900CC"/>
                </a:solidFill>
                <a:latin typeface="黑体" pitchFamily="2" charset="-122"/>
              </a:rPr>
              <a:t>            抑制平滑肌细胞增殖和迁移等。</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mage result for endothelial cells"/>
          <p:cNvPicPr>
            <a:picLocks noChangeAspect="1" noChangeArrowheads="1"/>
          </p:cNvPicPr>
          <p:nvPr/>
        </p:nvPicPr>
        <p:blipFill>
          <a:blip r:embed="rId2"/>
          <a:srcRect/>
          <a:stretch>
            <a:fillRect/>
          </a:stretch>
        </p:blipFill>
        <p:spPr bwMode="auto">
          <a:xfrm>
            <a:off x="214282" y="1643050"/>
            <a:ext cx="3581291" cy="4171943"/>
          </a:xfrm>
          <a:prstGeom prst="rect">
            <a:avLst/>
          </a:prstGeom>
          <a:noFill/>
        </p:spPr>
      </p:pic>
      <p:pic>
        <p:nvPicPr>
          <p:cNvPr id="3" name="Picture 7" descr="Image result for endothelial cells"/>
          <p:cNvPicPr>
            <a:picLocks noChangeAspect="1" noChangeArrowheads="1"/>
          </p:cNvPicPr>
          <p:nvPr/>
        </p:nvPicPr>
        <p:blipFill>
          <a:blip r:embed="rId3"/>
          <a:srcRect/>
          <a:stretch>
            <a:fillRect/>
          </a:stretch>
        </p:blipFill>
        <p:spPr bwMode="auto">
          <a:xfrm>
            <a:off x="3286116" y="1500174"/>
            <a:ext cx="5715000" cy="3990976"/>
          </a:xfrm>
          <a:prstGeom prst="rect">
            <a:avLst/>
          </a:prstGeom>
          <a:noFill/>
        </p:spPr>
      </p:pic>
      <p:sp>
        <p:nvSpPr>
          <p:cNvPr id="4" name="矩形 3"/>
          <p:cNvSpPr/>
          <p:nvPr/>
        </p:nvSpPr>
        <p:spPr>
          <a:xfrm>
            <a:off x="3214678" y="357166"/>
            <a:ext cx="2031325" cy="646331"/>
          </a:xfrm>
          <a:prstGeom prst="rect">
            <a:avLst/>
          </a:prstGeom>
        </p:spPr>
        <p:txBody>
          <a:bodyPr wrap="none">
            <a:spAutoFit/>
          </a:bodyPr>
          <a:lstStyle/>
          <a:p>
            <a:r>
              <a:rPr lang="zh-CN" altLang="en-US" sz="3600" dirty="0" smtClean="0">
                <a:latin typeface="黑体" pitchFamily="2" charset="-122"/>
              </a:rPr>
              <a:t>内皮细胞</a:t>
            </a:r>
            <a:endParaRPr lang="en-US" sz="36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4"/>
          <p:cNvSpPr txBox="1">
            <a:spLocks noChangeArrowheads="1"/>
          </p:cNvSpPr>
          <p:nvPr/>
        </p:nvSpPr>
        <p:spPr bwMode="auto">
          <a:xfrm>
            <a:off x="468313" y="692150"/>
            <a:ext cx="8142287" cy="4849813"/>
          </a:xfrm>
          <a:prstGeom prst="rect">
            <a:avLst/>
          </a:prstGeom>
          <a:noFill/>
          <a:ln w="9525">
            <a:noFill/>
            <a:miter lim="800000"/>
            <a:headEnd/>
            <a:tailEnd/>
          </a:ln>
        </p:spPr>
        <p:txBody>
          <a:bodyPr>
            <a:spAutoFit/>
          </a:bodyPr>
          <a:lstStyle/>
          <a:p>
            <a:pPr algn="l"/>
            <a:r>
              <a:rPr lang="zh-CN" altLang="en-US" sz="3200" b="0" dirty="0">
                <a:latin typeface="宋体" pitchFamily="2" charset="-122"/>
                <a:ea typeface="宋体" pitchFamily="2" charset="-122"/>
              </a:rPr>
              <a:t>    </a:t>
            </a:r>
            <a:r>
              <a:rPr lang="zh-CN" altLang="en-US" sz="2800" dirty="0">
                <a:latin typeface="黑体" pitchFamily="2" charset="-122"/>
              </a:rPr>
              <a:t>反之，在血流剪切应力降低( &lt; 4</a:t>
            </a:r>
            <a:r>
              <a:rPr lang="en-US" altLang="zh-CN" sz="2800" dirty="0" err="1"/>
              <a:t>dyn</a:t>
            </a:r>
            <a:r>
              <a:rPr lang="zh-CN" altLang="en-US" sz="2800" dirty="0"/>
              <a:t>／</a:t>
            </a:r>
            <a:r>
              <a:rPr lang="en-US" altLang="zh-CN" sz="2800" dirty="0"/>
              <a:t>cm</a:t>
            </a:r>
            <a:r>
              <a:rPr lang="en-US" altLang="zh-CN" sz="2800" baseline="30000" dirty="0"/>
              <a:t>2</a:t>
            </a:r>
            <a:r>
              <a:rPr lang="en-US" altLang="zh-CN" sz="2800" dirty="0">
                <a:latin typeface="黑体" pitchFamily="2" charset="-122"/>
              </a:rPr>
              <a:t>)</a:t>
            </a:r>
            <a:r>
              <a:rPr lang="zh-CN" altLang="en-US" sz="2800" dirty="0">
                <a:latin typeface="黑体" pitchFamily="2" charset="-122"/>
              </a:rPr>
              <a:t>的情况下，</a:t>
            </a:r>
            <a:r>
              <a:rPr lang="en-US" altLang="zh-CN" sz="2800" dirty="0">
                <a:latin typeface="黑体" pitchFamily="2" charset="-122"/>
              </a:rPr>
              <a:t>VEC</a:t>
            </a:r>
            <a:r>
              <a:rPr lang="zh-CN" altLang="en-US" sz="2800" dirty="0">
                <a:latin typeface="黑体" pitchFamily="2" charset="-122"/>
              </a:rPr>
              <a:t>呈多角型，排列不规则。</a:t>
            </a:r>
          </a:p>
          <a:p>
            <a:pPr algn="l"/>
            <a:endParaRPr lang="zh-CN" altLang="en-US" sz="2800" dirty="0">
              <a:latin typeface="黑体" pitchFamily="2" charset="-122"/>
            </a:endParaRPr>
          </a:p>
          <a:p>
            <a:pPr algn="l"/>
            <a:r>
              <a:rPr lang="zh-CN" altLang="en-US" sz="2800" dirty="0">
                <a:latin typeface="黑体" pitchFamily="2" charset="-122"/>
              </a:rPr>
              <a:t>    内皮细胞合成和分泌的多种血管活性物质和细胞因子间的</a:t>
            </a:r>
            <a:r>
              <a:rPr lang="zh-CN" altLang="en-US" sz="2800" dirty="0">
                <a:solidFill>
                  <a:srgbClr val="FF0000"/>
                </a:solidFill>
                <a:latin typeface="黑体" pitchFamily="2" charset="-122"/>
              </a:rPr>
              <a:t>平衡遭到破坏</a:t>
            </a:r>
            <a:r>
              <a:rPr lang="zh-CN" altLang="en-US" sz="2800" dirty="0">
                <a:latin typeface="黑体" pitchFamily="2" charset="-122"/>
              </a:rPr>
              <a:t>，如一氧化氮(</a:t>
            </a:r>
            <a:r>
              <a:rPr lang="en-US" altLang="zh-CN" sz="2800" dirty="0">
                <a:latin typeface="黑体" pitchFamily="2" charset="-122"/>
              </a:rPr>
              <a:t>NO)、</a:t>
            </a:r>
            <a:r>
              <a:rPr lang="zh-CN" altLang="en-US" sz="2800" dirty="0">
                <a:latin typeface="黑体" pitchFamily="2" charset="-122"/>
              </a:rPr>
              <a:t>前列环素合成减少或生物活性降低，而</a:t>
            </a:r>
            <a:r>
              <a:rPr lang="en-US" altLang="zh-CN" sz="2800" dirty="0">
                <a:latin typeface="黑体" pitchFamily="2" charset="-122"/>
              </a:rPr>
              <a:t>NO</a:t>
            </a:r>
            <a:r>
              <a:rPr lang="zh-CN" altLang="en-US" sz="2800" dirty="0">
                <a:latin typeface="黑体" pitchFamily="2" charset="-122"/>
              </a:rPr>
              <a:t>具有抑制单核细胞与内皮细胞</a:t>
            </a:r>
            <a:r>
              <a:rPr lang="zh-CN" altLang="en-US" sz="2800" dirty="0">
                <a:solidFill>
                  <a:srgbClr val="FF0000"/>
                </a:solidFill>
                <a:latin typeface="黑体" pitchFamily="2" charset="-122"/>
              </a:rPr>
              <a:t>黏附</a:t>
            </a:r>
            <a:r>
              <a:rPr lang="zh-CN" altLang="en-US" sz="2800" dirty="0">
                <a:latin typeface="黑体" pitchFamily="2" charset="-122"/>
              </a:rPr>
              <a:t>的作用。</a:t>
            </a:r>
          </a:p>
          <a:p>
            <a:pPr algn="l"/>
            <a:endParaRPr lang="zh-CN" altLang="en-US" sz="2800" dirty="0">
              <a:latin typeface="黑体" pitchFamily="2" charset="-122"/>
            </a:endParaRPr>
          </a:p>
          <a:p>
            <a:pPr algn="l"/>
            <a:r>
              <a:rPr lang="zh-CN" altLang="en-US" sz="2800" dirty="0">
                <a:latin typeface="黑体" pitchFamily="2" charset="-122"/>
              </a:rPr>
              <a:t>    内皮细胞功能障碍还会引起凝血酶原活性降低，产生多种</a:t>
            </a:r>
            <a:r>
              <a:rPr lang="zh-CN" altLang="en-US" sz="2800" dirty="0">
                <a:solidFill>
                  <a:srgbClr val="FF0000"/>
                </a:solidFill>
                <a:latin typeface="黑体" pitchFamily="2" charset="-122"/>
              </a:rPr>
              <a:t>促血栓形成物质</a:t>
            </a:r>
            <a:r>
              <a:rPr lang="zh-CN" altLang="en-US" sz="2800" dirty="0">
                <a:latin typeface="黑体" pitchFamily="2" charset="-122"/>
              </a:rPr>
              <a:t>，这时内膜表面的微血栓不易溶解，有利于粥样斑块的形成和发展。</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9946</TotalTime>
  <Words>2868</Words>
  <Application>Microsoft Office PowerPoint</Application>
  <PresentationFormat>全屏显示(4:3)</PresentationFormat>
  <Paragraphs>252</Paragraphs>
  <Slides>181</Slides>
  <Notes>0</Notes>
  <HiddenSlides>0</HiddenSlides>
  <MMClips>4</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181</vt:i4>
      </vt:variant>
    </vt:vector>
  </HeadingPairs>
  <TitlesOfParts>
    <vt:vector size="187" baseType="lpstr">
      <vt:lpstr>Office 主题</vt:lpstr>
      <vt:lpstr>位图图像</vt:lpstr>
      <vt:lpstr>BMP 图象</vt:lpstr>
      <vt:lpstr>Slide</vt:lpstr>
      <vt:lpstr>Photo Editor Photo</vt:lpstr>
      <vt:lpstr>Equation</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年龄和血压水平是影响 PWV的最重要因素。    ●随着年龄的增长，动脉管壁常发生粥样硬化或纤维硬化，年龄每增加10岁，PWV一般增大10%-15%。    ●随着血压水平升高，管壁承受压力的部位从具有较大弹性的弹力纤维转移到硬度较高的胶原，管壁变硬。 </vt:lpstr>
      <vt:lpstr>幻灯片 68</vt:lpstr>
      <vt:lpstr>幻灯片 69</vt:lpstr>
      <vt:lpstr>幻灯片 70</vt:lpstr>
      <vt:lpstr>幻灯片 71</vt:lpstr>
      <vt:lpstr>幻灯片 72</vt:lpstr>
      <vt:lpstr>         已有较多文献证明，PWV是预测心、脑血管病发生和死亡的一种有价值的指标。 </vt:lpstr>
      <vt:lpstr>                                                         </vt:lpstr>
      <vt:lpstr>幻灯片 75</vt:lpstr>
      <vt:lpstr>    但是PWV测定也存在不足之处：首先它不能提供关于导致血管异常或改变的确切潜在机制。    PWV改变即可能是：   ●结构如动脉壁厚度、血管内径改变；   ●也可能是功能上的改变如灌注血压的改变；   ●再有体表测量的距离有误差，体表测量脉搏波的传播距离仅仅是个估计值，若获得精确值，只能通过有创途径。另外, PWV测定的敏感性较差，不容易发现血管弹性的轻微改变。</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Gang Cheng</dc:creator>
  <cp:lastModifiedBy>Gang Cheng</cp:lastModifiedBy>
  <cp:revision>302</cp:revision>
  <dcterms:created xsi:type="dcterms:W3CDTF">2017-05-14T18:06:52Z</dcterms:created>
  <dcterms:modified xsi:type="dcterms:W3CDTF">2019-04-15T04:53:01Z</dcterms:modified>
</cp:coreProperties>
</file>